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73" r:id="rId9"/>
    <p:sldId id="275" r:id="rId10"/>
    <p:sldId id="279" r:id="rId11"/>
    <p:sldId id="276" r:id="rId12"/>
    <p:sldId id="280"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üesch, Frank" initials="nh" lastIdx="1" clrIdx="0">
    <p:extLst>
      <p:ext uri="{19B8F6BF-5375-455C-9EA6-DF929625EA0E}">
        <p15:presenceInfo xmlns:p15="http://schemas.microsoft.com/office/powerpoint/2012/main" userId="Nüesch, Fra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38" autoAdjust="0"/>
    <p:restoredTop sz="94660"/>
  </p:normalViewPr>
  <p:slideViewPr>
    <p:cSldViewPr snapToGrid="0" showGuides="1">
      <p:cViewPr varScale="1">
        <p:scale>
          <a:sx n="63" d="100"/>
          <a:sy n="63" d="100"/>
        </p:scale>
        <p:origin x="924" y="72"/>
      </p:cViewPr>
      <p:guideLst>
        <p:guide orient="horz" pos="1911"/>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fld id="{635A4FE4-E18B-466B-A29A-67B33159F4AC}" type="datetimeFigureOut">
              <a:rPr lang="en-US" smtClean="0"/>
              <a:t>2/24/2025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166453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635A4FE4-E18B-466B-A29A-67B33159F4AC}" type="datetimeFigureOut">
              <a:rPr lang="en-US" smtClean="0"/>
              <a:t>2/24/2025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138978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635A4FE4-E18B-466B-A29A-67B33159F4AC}" type="datetimeFigureOut">
              <a:rPr lang="en-US" smtClean="0"/>
              <a:t>2/24/2025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7660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635A4FE4-E18B-466B-A29A-67B33159F4AC}" type="datetimeFigureOut">
              <a:rPr lang="en-US" smtClean="0"/>
              <a:t>2/24/2025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659D7F6-AA0F-4042-8F10-3699047027A3}" type="slidenum">
              <a:rPr lang="en-US" smtClean="0"/>
              <a:t>‹Nr.›</a:t>
            </a:fld>
            <a:endParaRPr lang="en-US"/>
          </a:p>
        </p:txBody>
      </p:sp>
      <p:sp>
        <p:nvSpPr>
          <p:cNvPr id="7" name="Textfeld 6"/>
          <p:cNvSpPr txBox="1"/>
          <p:nvPr userDrawn="1"/>
        </p:nvSpPr>
        <p:spPr>
          <a:xfrm>
            <a:off x="7346950" y="0"/>
            <a:ext cx="4881657" cy="292388"/>
          </a:xfrm>
          <a:prstGeom prst="rect">
            <a:avLst/>
          </a:prstGeom>
          <a:noFill/>
        </p:spPr>
        <p:txBody>
          <a:bodyPr wrap="none" rtlCol="0">
            <a:spAutoFit/>
          </a:bodyPr>
          <a:lstStyle/>
          <a:p>
            <a:r>
              <a:rPr lang="de-CH" sz="1300" i="1" dirty="0"/>
              <a:t>Dr. A. Marchioro, Prof. F. Nüesch, Optical Properties of Materials 2025</a:t>
            </a:r>
            <a:endParaRPr lang="en-US" sz="1300" i="1" dirty="0"/>
          </a:p>
        </p:txBody>
      </p:sp>
    </p:spTree>
    <p:extLst>
      <p:ext uri="{BB962C8B-B14F-4D97-AF65-F5344CB8AC3E}">
        <p14:creationId xmlns:p14="http://schemas.microsoft.com/office/powerpoint/2010/main" val="239907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635A4FE4-E18B-466B-A29A-67B33159F4AC}" type="datetimeFigureOut">
              <a:rPr lang="en-US" smtClean="0"/>
              <a:t>2/24/2025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213118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635A4FE4-E18B-466B-A29A-67B33159F4AC}" type="datetimeFigureOut">
              <a:rPr lang="en-US" smtClean="0"/>
              <a:t>2/24/2025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33694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en-US"/>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635A4FE4-E18B-466B-A29A-67B33159F4AC}" type="datetimeFigureOut">
              <a:rPr lang="en-US" smtClean="0"/>
              <a:t>2/24/2025</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328578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635A4FE4-E18B-466B-A29A-67B33159F4AC}" type="datetimeFigureOut">
              <a:rPr lang="en-US" smtClean="0"/>
              <a:t>2/24/2025</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411286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35A4FE4-E18B-466B-A29A-67B33159F4AC}" type="datetimeFigureOut">
              <a:rPr lang="en-US" smtClean="0"/>
              <a:t>2/24/2025</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42458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35A4FE4-E18B-466B-A29A-67B33159F4AC}" type="datetimeFigureOut">
              <a:rPr lang="en-US" smtClean="0"/>
              <a:t>2/24/2025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121580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35A4FE4-E18B-466B-A29A-67B33159F4AC}" type="datetimeFigureOut">
              <a:rPr lang="en-US" smtClean="0"/>
              <a:t>2/24/2025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295543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A4FE4-E18B-466B-A29A-67B33159F4AC}" type="datetimeFigureOut">
              <a:rPr lang="en-US" smtClean="0"/>
              <a:t>2/24/2025</a:t>
            </a:fld>
            <a:endParaRPr lang="en-US"/>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9D7F6-AA0F-4042-8F10-3699047027A3}" type="slidenum">
              <a:rPr lang="en-US" smtClean="0"/>
              <a:t>‹Nr.›</a:t>
            </a:fld>
            <a:endParaRPr lang="en-US"/>
          </a:p>
        </p:txBody>
      </p:sp>
    </p:spTree>
    <p:extLst>
      <p:ext uri="{BB962C8B-B14F-4D97-AF65-F5344CB8AC3E}">
        <p14:creationId xmlns:p14="http://schemas.microsoft.com/office/powerpoint/2010/main" val="2667253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32.png"/><Relationship Id="rId7" Type="http://schemas.openxmlformats.org/officeDocument/2006/relationships/image" Target="../media/image300.png"/><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12.png"/><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180.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344949" y="14551"/>
            <a:ext cx="10515600" cy="1325563"/>
          </a:xfrm>
        </p:spPr>
        <p:txBody>
          <a:bodyPr>
            <a:normAutofit/>
          </a:bodyPr>
          <a:lstStyle/>
          <a:p>
            <a:r>
              <a:rPr lang="en-US" sz="3600" dirty="0"/>
              <a:t>1.4.Plasmons, </a:t>
            </a:r>
            <a:r>
              <a:rPr lang="en-US" sz="3600" dirty="0" err="1"/>
              <a:t>polaritons</a:t>
            </a:r>
            <a:endParaRPr lang="en-US" sz="3600" dirty="0"/>
          </a:p>
        </p:txBody>
      </p:sp>
      <p:sp>
        <p:nvSpPr>
          <p:cNvPr id="10" name="Titel 1"/>
          <p:cNvSpPr txBox="1">
            <a:spLocks/>
          </p:cNvSpPr>
          <p:nvPr/>
        </p:nvSpPr>
        <p:spPr>
          <a:xfrm>
            <a:off x="364677" y="855264"/>
            <a:ext cx="7139136"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latin typeface="+mn-lt"/>
              </a:rPr>
              <a:t>The </a:t>
            </a:r>
            <a:r>
              <a:rPr lang="en-US" sz="2400" i="1" dirty="0" err="1">
                <a:latin typeface="+mn-lt"/>
              </a:rPr>
              <a:t>plasmon</a:t>
            </a:r>
            <a:r>
              <a:rPr lang="en-US" sz="2400" i="1" dirty="0">
                <a:latin typeface="+mn-lt"/>
              </a:rPr>
              <a:t> resonance</a:t>
            </a:r>
          </a:p>
        </p:txBody>
      </p:sp>
      <mc:AlternateContent xmlns:mc="http://schemas.openxmlformats.org/markup-compatibility/2006" xmlns:a14="http://schemas.microsoft.com/office/drawing/2010/main">
        <mc:Choice Requires="a14">
          <p:sp>
            <p:nvSpPr>
              <p:cNvPr id="2" name="Textfeld 1"/>
              <p:cNvSpPr txBox="1"/>
              <p:nvPr/>
            </p:nvSpPr>
            <p:spPr>
              <a:xfrm>
                <a:off x="406400" y="1634467"/>
                <a:ext cx="11040208" cy="731547"/>
              </a:xfrm>
              <a:prstGeom prst="rect">
                <a:avLst/>
              </a:prstGeom>
              <a:noFill/>
            </p:spPr>
            <p:txBody>
              <a:bodyPr wrap="square" rtlCol="0">
                <a:spAutoFit/>
              </a:bodyPr>
              <a:lstStyle/>
              <a:p>
                <a:r>
                  <a:rPr lang="en-US" sz="2000" dirty="0"/>
                  <a:t>In the </a:t>
                </a:r>
                <a:r>
                  <a:rPr lang="en-US" sz="2000" dirty="0" err="1"/>
                  <a:t>Drude</a:t>
                </a:r>
                <a:r>
                  <a:rPr lang="en-US" sz="2000" dirty="0"/>
                  <a:t> – </a:t>
                </a:r>
                <a:r>
                  <a:rPr lang="en-US" sz="2000" dirty="0" err="1"/>
                  <a:t>Zener</a:t>
                </a:r>
                <a:r>
                  <a:rPr lang="en-US" sz="2000" dirty="0"/>
                  <a:t> model we have derived the dielectric function for free electrons and taking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m:rPr>
                            <m:sty m:val="p"/>
                          </m:rPr>
                          <a:rPr lang="en-US" sz="2000" i="0">
                            <a:latin typeface="Cambria Math" panose="02040503050406030204" pitchFamily="18" charset="0"/>
                            <a:ea typeface="Cambria Math" panose="02040503050406030204" pitchFamily="18" charset="0"/>
                          </a:rPr>
                          <m:t>ε</m:t>
                        </m:r>
                      </m:e>
                      <m:sub>
                        <m:r>
                          <m:rPr>
                            <m:sty m:val="p"/>
                          </m:rPr>
                          <a:rPr lang="en-US" sz="2000" i="0">
                            <a:latin typeface="Cambria Math" panose="02040503050406030204" pitchFamily="18" charset="0"/>
                            <a:ea typeface="Cambria Math" panose="02040503050406030204" pitchFamily="18" charset="0"/>
                          </a:rPr>
                          <m:t>opt</m:t>
                        </m:r>
                      </m:sub>
                    </m:sSub>
                    <m:r>
                      <a:rPr lang="en-US" sz="2000" b="0" i="0" smtClean="0">
                        <a:latin typeface="Cambria Math" panose="02040503050406030204" pitchFamily="18" charset="0"/>
                        <a:ea typeface="Cambria Math" panose="02040503050406030204" pitchFamily="18" charset="0"/>
                      </a:rPr>
                      <m:t>=1</m:t>
                    </m:r>
                  </m:oMath>
                </a14:m>
                <a:r>
                  <a:rPr lang="en-US" sz="2000" dirty="0"/>
                  <a:t> (no higher energy transitions):</a:t>
                </a:r>
              </a:p>
            </p:txBody>
          </p:sp>
        </mc:Choice>
        <mc:Fallback xmlns="">
          <p:sp>
            <p:nvSpPr>
              <p:cNvPr id="2" name="Textfeld 1"/>
              <p:cNvSpPr txBox="1">
                <a:spLocks noRot="1" noChangeAspect="1" noMove="1" noResize="1" noEditPoints="1" noAdjustHandles="1" noChangeArrowheads="1" noChangeShapeType="1" noTextEdit="1"/>
              </p:cNvSpPr>
              <p:nvPr/>
            </p:nvSpPr>
            <p:spPr>
              <a:xfrm>
                <a:off x="406400" y="1634467"/>
                <a:ext cx="11040208" cy="731547"/>
              </a:xfrm>
              <a:prstGeom prst="rect">
                <a:avLst/>
              </a:prstGeom>
              <a:blipFill>
                <a:blip r:embed="rId2"/>
                <a:stretch>
                  <a:fillRect l="-607" t="-3333" b="-14167"/>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4" name="Rechteck 3"/>
              <p:cNvSpPr/>
              <p:nvPr/>
            </p:nvSpPr>
            <p:spPr>
              <a:xfrm>
                <a:off x="476797" y="2483454"/>
                <a:ext cx="3990658" cy="70224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𝑁</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𝑚</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m:rPr>
                                  <m:sty m:val="p"/>
                                </m:rPr>
                                <a:rPr lang="en-US" i="1">
                                  <a:latin typeface="Cambria Math" panose="02040503050406030204" pitchFamily="18" charset="0"/>
                                  <a:ea typeface="Cambria Math" panose="02040503050406030204" pitchFamily="18" charset="0"/>
                                </a:rPr>
                                <m:t>Γ</m:t>
                              </m:r>
                            </m:e>
                            <m:sup>
                              <m:r>
                                <a:rPr lang="en-US" i="1">
                                  <a:latin typeface="Cambria Math" panose="02040503050406030204" pitchFamily="18" charset="0"/>
                                  <a:ea typeface="Cambria Math" panose="02040503050406030204" pitchFamily="18" charset="0"/>
                                </a:rPr>
                                <m:t>2</m:t>
                              </m:r>
                            </m:sup>
                          </m:sSup>
                        </m:den>
                      </m:f>
                      <m:r>
                        <a:rPr lang="en-US" b="0" i="0"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𝑝</m:t>
                              </m:r>
                            </m:sub>
                            <m:sup>
                              <m:r>
                                <a:rPr lang="en-US" i="1">
                                  <a:latin typeface="Cambria Math" panose="02040503050406030204" pitchFamily="18" charset="0"/>
                                </a:rPr>
                                <m:t>2</m:t>
                              </m:r>
                            </m:sup>
                          </m:sSub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m:rPr>
                                  <m:sty m:val="p"/>
                                </m:rPr>
                                <a:rPr lang="en-US" i="1">
                                  <a:latin typeface="Cambria Math" panose="02040503050406030204" pitchFamily="18" charset="0"/>
                                  <a:ea typeface="Cambria Math" panose="02040503050406030204" pitchFamily="18" charset="0"/>
                                </a:rPr>
                                <m:t>Γ</m:t>
                              </m:r>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4" name="Rechteck 3"/>
              <p:cNvSpPr>
                <a:spLocks noRot="1" noChangeAspect="1" noMove="1" noResize="1" noEditPoints="1" noAdjustHandles="1" noChangeArrowheads="1" noChangeShapeType="1" noTextEdit="1"/>
              </p:cNvSpPr>
              <p:nvPr/>
            </p:nvSpPr>
            <p:spPr>
              <a:xfrm>
                <a:off x="476797" y="2483454"/>
                <a:ext cx="3990658" cy="702244"/>
              </a:xfrm>
              <a:prstGeom prst="rect">
                <a:avLst/>
              </a:prstGeom>
              <a:blipFill>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4372467" y="2551773"/>
                <a:ext cx="5293052" cy="558551"/>
              </a:xfrm>
              <a:prstGeom prst="rect">
                <a:avLst/>
              </a:prstGeom>
            </p:spPr>
            <p:txBody>
              <a:bodyPr wrap="none">
                <a:spAutoFit/>
              </a:bodyPr>
              <a:lstStyle/>
              <a:p>
                <a:r>
                  <a:rPr lang="en-US" dirty="0"/>
                  <a:t>and have called the term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𝑝</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𝑁</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𝑚</m:t>
                        </m:r>
                      </m:den>
                    </m:f>
                  </m:oMath>
                </a14:m>
                <a:r>
                  <a:rPr lang="en-US" dirty="0"/>
                  <a:t> plasma frequency. </a:t>
                </a:r>
              </a:p>
            </p:txBody>
          </p:sp>
        </mc:Choice>
        <mc:Fallback xmlns="">
          <p:sp>
            <p:nvSpPr>
              <p:cNvPr id="6" name="Rechteck 5"/>
              <p:cNvSpPr>
                <a:spLocks noRot="1" noChangeAspect="1" noMove="1" noResize="1" noEditPoints="1" noAdjustHandles="1" noChangeArrowheads="1" noChangeShapeType="1" noTextEdit="1"/>
              </p:cNvSpPr>
              <p:nvPr/>
            </p:nvSpPr>
            <p:spPr>
              <a:xfrm>
                <a:off x="4372467" y="2551773"/>
                <a:ext cx="5293052" cy="558551"/>
              </a:xfrm>
              <a:prstGeom prst="rect">
                <a:avLst/>
              </a:prstGeom>
              <a:blipFill>
                <a:blip r:embed="rId4"/>
                <a:stretch>
                  <a:fillRect l="-921" r="-115" b="-1099"/>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406400" y="3311169"/>
                <a:ext cx="11040208" cy="2015745"/>
              </a:xfrm>
              <a:prstGeom prst="rect">
                <a:avLst/>
              </a:prstGeom>
              <a:noFill/>
            </p:spPr>
            <p:txBody>
              <a:bodyPr wrap="square" rtlCol="0">
                <a:spAutoFit/>
              </a:bodyPr>
              <a:lstStyle/>
              <a:p>
                <a:r>
                  <a:rPr lang="en-US" sz="2000" dirty="0"/>
                  <a:t>Neglecting damping </a:t>
                </a:r>
                <a14:m>
                  <m:oMath xmlns:m="http://schemas.openxmlformats.org/officeDocument/2006/math">
                    <m:r>
                      <m:rPr>
                        <m:sty m:val="p"/>
                      </m:rPr>
                      <a:rPr lang="en-US" sz="2000" i="0">
                        <a:latin typeface="Cambria Math" panose="02040503050406030204" pitchFamily="18" charset="0"/>
                        <a:ea typeface="Cambria Math" panose="02040503050406030204" pitchFamily="18" charset="0"/>
                      </a:rPr>
                      <m:t>Γ</m:t>
                    </m:r>
                  </m:oMath>
                </a14:m>
                <a:r>
                  <a:rPr lang="en-US" sz="2000" dirty="0"/>
                  <a:t> , i.e. </a:t>
                </a:r>
                <a14:m>
                  <m:oMath xmlns:m="http://schemas.openxmlformats.org/officeDocument/2006/math">
                    <m:f>
                      <m:fPr>
                        <m:type m:val="skw"/>
                        <m:ctrlPr>
                          <a:rPr lang="en-US" sz="2000" i="1" smtClean="0">
                            <a:latin typeface="Cambria Math" panose="02040503050406030204" pitchFamily="18" charset="0"/>
                            <a:ea typeface="Cambria Math" panose="02040503050406030204" pitchFamily="18" charset="0"/>
                          </a:rPr>
                        </m:ctrlPr>
                      </m:fPr>
                      <m:num>
                        <m:r>
                          <m:rPr>
                            <m:sty m:val="p"/>
                          </m:rPr>
                          <a:rPr lang="en-US" sz="2000" i="0" smtClean="0">
                            <a:latin typeface="Cambria Math" panose="02040503050406030204" pitchFamily="18" charset="0"/>
                            <a:ea typeface="Cambria Math" panose="02040503050406030204" pitchFamily="18" charset="0"/>
                          </a:rPr>
                          <m:t>ω</m:t>
                        </m:r>
                      </m:num>
                      <m:den>
                        <m:r>
                          <m:rPr>
                            <m:sty m:val="p"/>
                          </m:rPr>
                          <a:rPr lang="en-US" sz="2000" i="0">
                            <a:latin typeface="Cambria Math" panose="02040503050406030204" pitchFamily="18" charset="0"/>
                            <a:ea typeface="Cambria Math" panose="02040503050406030204" pitchFamily="18" charset="0"/>
                          </a:rPr>
                          <m:t>Γ</m:t>
                        </m:r>
                      </m:den>
                    </m:f>
                    <m:r>
                      <a:rPr lang="en-US" sz="2000" i="0"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0</m:t>
                    </m:r>
                  </m:oMath>
                </a14:m>
                <a:r>
                  <a:rPr lang="en-US" sz="2000" dirty="0"/>
                  <a:t>, the plasma frequency is obtained for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m:rPr>
                            <m:sty m:val="p"/>
                          </m:rPr>
                          <a:rPr lang="en-US" sz="2000" i="0">
                            <a:latin typeface="Cambria Math" panose="02040503050406030204" pitchFamily="18" charset="0"/>
                            <a:ea typeface="Cambria Math" panose="02040503050406030204" pitchFamily="18" charset="0"/>
                          </a:rPr>
                          <m:t>ε</m:t>
                        </m:r>
                      </m:e>
                      <m:sub>
                        <m:r>
                          <a:rPr lang="en-US" sz="2000" i="0">
                            <a:latin typeface="Cambria Math" panose="02040503050406030204" pitchFamily="18" charset="0"/>
                            <a:ea typeface="Cambria Math" panose="02040503050406030204" pitchFamily="18" charset="0"/>
                          </a:rPr>
                          <m:t>1</m:t>
                        </m:r>
                      </m:sub>
                    </m:sSub>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m:rPr>
                                <m:sty m:val="p"/>
                              </m:rPr>
                              <a:rPr lang="en-US" sz="2000" b="0" i="0" smtClean="0">
                                <a:latin typeface="Cambria Math" panose="02040503050406030204" pitchFamily="18" charset="0"/>
                                <a:ea typeface="Cambria Math" panose="02040503050406030204" pitchFamily="18" charset="0"/>
                              </a:rPr>
                              <m:t>ω</m:t>
                            </m:r>
                          </m:e>
                          <m:sub>
                            <m:r>
                              <m:rPr>
                                <m:sty m:val="p"/>
                              </m:rPr>
                              <a:rPr lang="en-US" sz="2000" b="0" i="0" smtClean="0">
                                <a:latin typeface="Cambria Math" panose="02040503050406030204" pitchFamily="18" charset="0"/>
                                <a:ea typeface="Cambria Math" panose="02040503050406030204" pitchFamily="18" charset="0"/>
                              </a:rPr>
                              <m:t>p</m:t>
                            </m:r>
                          </m:sub>
                        </m:sSub>
                      </m:e>
                    </m:d>
                    <m:r>
                      <a:rPr lang="en-US" sz="2000" b="0" i="0" smtClean="0">
                        <a:latin typeface="Cambria Math" panose="02040503050406030204" pitchFamily="18" charset="0"/>
                        <a:ea typeface="Cambria Math" panose="02040503050406030204" pitchFamily="18" charset="0"/>
                      </a:rPr>
                      <m:t>=0</m:t>
                    </m:r>
                  </m:oMath>
                </a14:m>
                <a:r>
                  <a:rPr lang="en-US" sz="2000" dirty="0"/>
                  <a:t>. We have seen that the Reflectivity edge (or </a:t>
                </a:r>
                <a:r>
                  <a:rPr lang="en-US" sz="2000" dirty="0" err="1"/>
                  <a:t>Drude</a:t>
                </a:r>
                <a:r>
                  <a:rPr lang="en-US" sz="2000" dirty="0"/>
                  <a:t> edge) occurs precisely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ω</m:t>
                        </m:r>
                        <m:r>
                          <a:rPr lang="de-CH" sz="2000" b="0" i="0" smtClean="0">
                            <a:latin typeface="Cambria Math" panose="02040503050406030204" pitchFamily="18" charset="0"/>
                            <a:ea typeface="Cambria Math" panose="02040503050406030204" pitchFamily="18" charset="0"/>
                          </a:rPr>
                          <m:t>=</m:t>
                        </m:r>
                        <m:r>
                          <m:rPr>
                            <m:sty m:val="p"/>
                          </m:rPr>
                          <a:rPr lang="en-US" sz="2000">
                            <a:latin typeface="Cambria Math" panose="02040503050406030204" pitchFamily="18" charset="0"/>
                            <a:ea typeface="Cambria Math" panose="02040503050406030204" pitchFamily="18" charset="0"/>
                          </a:rPr>
                          <m:t>ω</m:t>
                        </m:r>
                      </m:e>
                      <m:sub>
                        <m:r>
                          <m:rPr>
                            <m:sty m:val="p"/>
                          </m:rPr>
                          <a:rPr lang="en-US" sz="2000">
                            <a:latin typeface="Cambria Math" panose="02040503050406030204" pitchFamily="18" charset="0"/>
                            <a:ea typeface="Cambria Math" panose="02040503050406030204" pitchFamily="18" charset="0"/>
                          </a:rPr>
                          <m:t>p</m:t>
                        </m:r>
                      </m:sub>
                    </m:sSub>
                  </m:oMath>
                </a14:m>
                <a:r>
                  <a:rPr lang="en-US" sz="2000" dirty="0"/>
                  <a:t>(see next slide). </a:t>
                </a:r>
              </a:p>
              <a:p>
                <a:endParaRPr lang="en-US" sz="2000" dirty="0"/>
              </a:p>
              <a:p>
                <a:r>
                  <a:rPr lang="en-US" sz="2000" dirty="0"/>
                  <a:t>It is indeed a special frequency, at which there are no solutions for the propagation of transversal  electromagnetic wave in the bulk of the metal. However, a </a:t>
                </a:r>
                <a:r>
                  <a:rPr lang="en-US" sz="2000" b="1" dirty="0"/>
                  <a:t>longitudinal transmission mode </a:t>
                </a:r>
                <a:r>
                  <a:rPr lang="en-US" sz="2000" dirty="0"/>
                  <a:t>is possible. This comes from the fact that the Maxwell equation in a neutral material is: </a:t>
                </a:r>
              </a:p>
            </p:txBody>
          </p:sp>
        </mc:Choice>
        <mc:Fallback xmlns="">
          <p:sp>
            <p:nvSpPr>
              <p:cNvPr id="11" name="Textfeld 10"/>
              <p:cNvSpPr txBox="1">
                <a:spLocks noRot="1" noChangeAspect="1" noMove="1" noResize="1" noEditPoints="1" noAdjustHandles="1" noChangeArrowheads="1" noChangeShapeType="1" noTextEdit="1"/>
              </p:cNvSpPr>
              <p:nvPr/>
            </p:nvSpPr>
            <p:spPr>
              <a:xfrm>
                <a:off x="406400" y="3311169"/>
                <a:ext cx="11040208" cy="2015745"/>
              </a:xfrm>
              <a:prstGeom prst="rect">
                <a:avLst/>
              </a:prstGeom>
              <a:blipFill>
                <a:blip r:embed="rId5"/>
                <a:stretch>
                  <a:fillRect l="-607" t="-21148" b="-4230"/>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8" name="Rechteck 7"/>
              <p:cNvSpPr/>
              <p:nvPr/>
            </p:nvSpPr>
            <p:spPr>
              <a:xfrm>
                <a:off x="476797" y="5394499"/>
                <a:ext cx="1719798" cy="4029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0</m:t>
                          </m:r>
                        </m:sub>
                      </m:sSub>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m:t>
                          </m:r>
                        </m:e>
                      </m:acc>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8" name="Rechteck 7"/>
              <p:cNvSpPr>
                <a:spLocks noRot="1" noChangeAspect="1" noMove="1" noResize="1" noEditPoints="1" noAdjustHandles="1" noChangeArrowheads="1" noChangeShapeType="1" noTextEdit="1"/>
              </p:cNvSpPr>
              <p:nvPr/>
            </p:nvSpPr>
            <p:spPr>
              <a:xfrm>
                <a:off x="476797" y="5394499"/>
                <a:ext cx="1719798" cy="402931"/>
              </a:xfrm>
              <a:prstGeom prst="rect">
                <a:avLst/>
              </a:prstGeom>
              <a:blipFill>
                <a:blip r:embed="rId6"/>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406400" y="5890412"/>
                <a:ext cx="11264900" cy="782650"/>
              </a:xfrm>
              <a:prstGeom prst="rect">
                <a:avLst/>
              </a:prstGeom>
              <a:noFill/>
            </p:spPr>
            <p:txBody>
              <a:bodyPr wrap="square" rtlCol="0">
                <a:spAutoFit/>
              </a:bodyPr>
              <a:lstStyle/>
              <a:p>
                <a:r>
                  <a:rPr lang="en-US" sz="2000" i="1" dirty="0"/>
                  <a:t>For </a:t>
                </a:r>
                <a14:m>
                  <m:oMath xmlns:m="http://schemas.openxmlformats.org/officeDocument/2006/math">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𝜀</m:t>
                        </m:r>
                      </m:e>
                    </m:acc>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oMath>
                </a14:m>
                <a:r>
                  <a:rPr lang="en-US" sz="2000" i="1" dirty="0"/>
                  <a:t> </a:t>
                </a:r>
                <a:r>
                  <a:rPr lang="en-US" sz="2000" dirty="0"/>
                  <a:t>this means that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𝐸</m:t>
                        </m:r>
                      </m:e>
                    </m:acc>
                    <m:r>
                      <a:rPr lang="en-US" sz="2000" i="1">
                        <a:latin typeface="Cambria Math" panose="02040503050406030204" pitchFamily="18" charset="0"/>
                        <a:ea typeface="Cambria Math" panose="02040503050406030204" pitchFamily="18" charset="0"/>
                      </a:rPr>
                      <m:t>=0</m:t>
                    </m:r>
                  </m:oMath>
                </a14:m>
                <a:r>
                  <a:rPr lang="en-US" sz="2000" dirty="0"/>
                  <a:t> which leads to transversal waves. However if </a:t>
                </a:r>
                <a14:m>
                  <m:oMath xmlns:m="http://schemas.openxmlformats.org/officeDocument/2006/math">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𝜀</m:t>
                        </m:r>
                      </m:e>
                    </m:acc>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0</m:t>
                    </m:r>
                  </m:oMath>
                </a14:m>
                <a:r>
                  <a:rPr lang="en-US" sz="2000" i="1" dirty="0"/>
                  <a:t> </a:t>
                </a:r>
                <a:r>
                  <a:rPr lang="en-US" sz="2000" dirty="0"/>
                  <a:t>, the Maxwell equation above can be satisfied with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𝐸</m:t>
                        </m:r>
                      </m:e>
                    </m:acc>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0</m:t>
                    </m:r>
                  </m:oMath>
                </a14:m>
                <a:r>
                  <a:rPr lang="en-US" sz="2000" dirty="0"/>
                  <a:t> and allow longitudinal waves.</a:t>
                </a:r>
              </a:p>
            </p:txBody>
          </p:sp>
        </mc:Choice>
        <mc:Fallback xmlns="">
          <p:sp>
            <p:nvSpPr>
              <p:cNvPr id="9" name="Textfeld 8"/>
              <p:cNvSpPr txBox="1">
                <a:spLocks noRot="1" noChangeAspect="1" noMove="1" noResize="1" noEditPoints="1" noAdjustHandles="1" noChangeArrowheads="1" noChangeShapeType="1" noTextEdit="1"/>
              </p:cNvSpPr>
              <p:nvPr/>
            </p:nvSpPr>
            <p:spPr>
              <a:xfrm>
                <a:off x="406400" y="5890412"/>
                <a:ext cx="11264900" cy="782650"/>
              </a:xfrm>
              <a:prstGeom prst="rect">
                <a:avLst/>
              </a:prstGeom>
              <a:blipFill>
                <a:blip r:embed="rId7"/>
                <a:stretch>
                  <a:fillRect l="-595" b="-12403"/>
                </a:stretch>
              </a:blipFill>
            </p:spPr>
            <p:txBody>
              <a:bodyPr/>
              <a:lstStyle/>
              <a:p>
                <a:r>
                  <a:rPr lang="de-CH">
                    <a:noFill/>
                  </a:rPr>
                  <a:t> </a:t>
                </a:r>
              </a:p>
            </p:txBody>
          </p:sp>
        </mc:Fallback>
      </mc:AlternateContent>
    </p:spTree>
    <p:extLst>
      <p:ext uri="{BB962C8B-B14F-4D97-AF65-F5344CB8AC3E}">
        <p14:creationId xmlns:p14="http://schemas.microsoft.com/office/powerpoint/2010/main" val="291813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391376" y="3575087"/>
            <a:ext cx="6293922" cy="2974769"/>
          </a:xfrm>
          <a:prstGeom prst="rect">
            <a:avLst/>
          </a:prstGeom>
        </p:spPr>
      </p:pic>
      <p:sp>
        <p:nvSpPr>
          <p:cNvPr id="5" name="Titel 13"/>
          <p:cNvSpPr txBox="1">
            <a:spLocks/>
          </p:cNvSpPr>
          <p:nvPr/>
        </p:nvSpPr>
        <p:spPr>
          <a:xfrm>
            <a:off x="483901" y="318468"/>
            <a:ext cx="7368571" cy="864096"/>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r>
              <a:rPr lang="en-US" sz="2400" i="1" dirty="0">
                <a:latin typeface="+mn-lt"/>
              </a:rPr>
              <a:t>Some final considerations on scattering</a:t>
            </a:r>
          </a:p>
        </p:txBody>
      </p:sp>
      <p:sp>
        <p:nvSpPr>
          <p:cNvPr id="6" name="Rechteck 5"/>
          <p:cNvSpPr/>
          <p:nvPr/>
        </p:nvSpPr>
        <p:spPr>
          <a:xfrm>
            <a:off x="483901" y="997898"/>
            <a:ext cx="7285264" cy="369332"/>
          </a:xfrm>
          <a:prstGeom prst="rect">
            <a:avLst/>
          </a:prstGeom>
        </p:spPr>
        <p:txBody>
          <a:bodyPr wrap="none">
            <a:spAutoFit/>
          </a:bodyPr>
          <a:lstStyle/>
          <a:p>
            <a:r>
              <a:rPr lang="en-US" dirty="0"/>
              <a:t>In Rayleigh scattering forward scattering equals back scattering according to:</a:t>
            </a:r>
          </a:p>
        </p:txBody>
      </p:sp>
      <mc:AlternateContent xmlns:mc="http://schemas.openxmlformats.org/markup-compatibility/2006" xmlns:a14="http://schemas.microsoft.com/office/drawing/2010/main">
        <mc:Choice Requires="a14">
          <p:sp>
            <p:nvSpPr>
              <p:cNvPr id="7" name="Rechteck 6"/>
              <p:cNvSpPr/>
              <p:nvPr/>
            </p:nvSpPr>
            <p:spPr>
              <a:xfrm>
                <a:off x="483901" y="1474484"/>
                <a:ext cx="4609211" cy="775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𝑠𝑐𝑎𝑡𝑡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0</m:t>
                          </m:r>
                        </m:sub>
                      </m:sSub>
                      <m:f>
                        <m:fPr>
                          <m:ctrlPr>
                            <a:rPr lang="en-US" i="1" smtClean="0">
                              <a:latin typeface="Cambria Math" panose="02040503050406030204" pitchFamily="18" charset="0"/>
                              <a:ea typeface="Cambria Math" panose="02040503050406030204" pitchFamily="18" charset="0"/>
                            </a:rPr>
                          </m:ctrlPr>
                        </m:fPr>
                        <m:num>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𝑐𝑜𝑠</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e>
                          </m:d>
                        </m:num>
                        <m:den>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den>
                      </m:f>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𝜆</m:t>
                                  </m:r>
                                </m:den>
                              </m:f>
                            </m:e>
                          </m:d>
                        </m:e>
                        <m:sup>
                          <m:r>
                            <a:rPr lang="en-US" b="0" i="1" smtClean="0">
                              <a:latin typeface="Cambria Math" panose="02040503050406030204" pitchFamily="18" charset="0"/>
                              <a:ea typeface="Cambria Math" panose="02040503050406030204" pitchFamily="18" charset="0"/>
                            </a:rPr>
                            <m:t>4</m:t>
                          </m:r>
                        </m:sup>
                      </m:sSup>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m:t>
                                  </m:r>
                                </m:den>
                              </m:f>
                            </m:e>
                          </m:d>
                        </m:e>
                        <m:sup>
                          <m:r>
                            <a:rPr lang="en-US" b="0" i="1" smtClean="0">
                              <a:latin typeface="Cambria Math" panose="02040503050406030204" pitchFamily="18" charset="0"/>
                              <a:ea typeface="Cambria Math" panose="02040503050406030204" pitchFamily="18" charset="0"/>
                            </a:rPr>
                            <m:t>2</m:t>
                          </m:r>
                        </m:sup>
                      </m:sSup>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6</m:t>
                          </m:r>
                        </m:sup>
                      </m:sSup>
                    </m:oMath>
                  </m:oMathPara>
                </a14:m>
                <a:endParaRPr lang="en-US" dirty="0"/>
              </a:p>
            </p:txBody>
          </p:sp>
        </mc:Choice>
        <mc:Fallback xmlns="">
          <p:sp>
            <p:nvSpPr>
              <p:cNvPr id="7" name="Rechteck 6"/>
              <p:cNvSpPr>
                <a:spLocks noRot="1" noChangeAspect="1" noMove="1" noResize="1" noEditPoints="1" noAdjustHandles="1" noChangeArrowheads="1" noChangeShapeType="1" noTextEdit="1"/>
              </p:cNvSpPr>
              <p:nvPr/>
            </p:nvSpPr>
            <p:spPr>
              <a:xfrm>
                <a:off x="483901" y="1474484"/>
                <a:ext cx="4609211" cy="775020"/>
              </a:xfrm>
              <a:prstGeom prst="rect">
                <a:avLst/>
              </a:prstGeom>
              <a:blipFill>
                <a:blip r:embed="rId3"/>
                <a:stretch>
                  <a:fillRect/>
                </a:stretch>
              </a:blipFill>
            </p:spPr>
            <p:txBody>
              <a:bodyPr/>
              <a:lstStyle/>
              <a:p>
                <a:r>
                  <a:rPr lang="en-US">
                    <a:noFill/>
                  </a:rPr>
                  <a:t> </a:t>
                </a:r>
              </a:p>
            </p:txBody>
          </p:sp>
        </mc:Fallback>
      </mc:AlternateContent>
      <p:cxnSp>
        <p:nvCxnSpPr>
          <p:cNvPr id="9" name="Gerade Verbindung mit Pfeil 8"/>
          <p:cNvCxnSpPr/>
          <p:nvPr/>
        </p:nvCxnSpPr>
        <p:spPr>
          <a:xfrm flipV="1">
            <a:off x="2876424" y="3428772"/>
            <a:ext cx="1974135" cy="436005"/>
          </a:xfrm>
          <a:prstGeom prst="straightConnector1">
            <a:avLst/>
          </a:prstGeom>
          <a:ln w="41275">
            <a:headEnd type="none"/>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hteck 9"/>
              <p:cNvSpPr/>
              <p:nvPr/>
            </p:nvSpPr>
            <p:spPr>
              <a:xfrm>
                <a:off x="3981116" y="3561253"/>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0" name="Rechteck 9"/>
              <p:cNvSpPr>
                <a:spLocks noRot="1" noChangeAspect="1" noMove="1" noResize="1" noEditPoints="1" noAdjustHandles="1" noChangeArrowheads="1" noChangeShapeType="1" noTextEdit="1"/>
              </p:cNvSpPr>
              <p:nvPr/>
            </p:nvSpPr>
            <p:spPr>
              <a:xfrm>
                <a:off x="3981116" y="3561253"/>
                <a:ext cx="37414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hteck 10"/>
              <p:cNvSpPr/>
              <p:nvPr/>
            </p:nvSpPr>
            <p:spPr>
              <a:xfrm>
                <a:off x="483901" y="2349561"/>
                <a:ext cx="6201397" cy="1200329"/>
              </a:xfrm>
              <a:prstGeom prst="rect">
                <a:avLst/>
              </a:prstGeom>
            </p:spPr>
            <p:txBody>
              <a:bodyPr wrap="square">
                <a:spAutoFit/>
              </a:bodyPr>
              <a:lstStyle/>
              <a:p>
                <a:r>
                  <a:rPr lang="en-US" dirty="0"/>
                  <a:t>There is a strong scattering at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=90°</m:t>
                    </m:r>
                  </m:oMath>
                </a14:m>
                <a:r>
                  <a:rPr lang="en-US" dirty="0"/>
                  <a:t> (blue sky).</a:t>
                </a:r>
              </a:p>
              <a:p>
                <a:endParaRPr lang="en-US" dirty="0"/>
              </a:p>
              <a:p>
                <a:r>
                  <a:rPr lang="en-US" dirty="0"/>
                  <a:t>For Mie scattering, forward scattering dominates (white halo around the sun).</a:t>
                </a:r>
              </a:p>
            </p:txBody>
          </p:sp>
        </mc:Choice>
        <mc:Fallback xmlns="">
          <p:sp>
            <p:nvSpPr>
              <p:cNvPr id="11" name="Rechteck 10"/>
              <p:cNvSpPr>
                <a:spLocks noRot="1" noChangeAspect="1" noMove="1" noResize="1" noEditPoints="1" noAdjustHandles="1" noChangeArrowheads="1" noChangeShapeType="1" noTextEdit="1"/>
              </p:cNvSpPr>
              <p:nvPr/>
            </p:nvSpPr>
            <p:spPr>
              <a:xfrm>
                <a:off x="483901" y="2349561"/>
                <a:ext cx="6201397" cy="1200329"/>
              </a:xfrm>
              <a:prstGeom prst="rect">
                <a:avLst/>
              </a:prstGeom>
              <a:blipFill>
                <a:blip r:embed="rId5"/>
                <a:stretch>
                  <a:fillRect l="-786" t="-2538" b="-7107"/>
                </a:stretch>
              </a:blipFill>
            </p:spPr>
            <p:txBody>
              <a:bodyPr/>
              <a:lstStyle/>
              <a:p>
                <a:r>
                  <a:rPr lang="en-US">
                    <a:noFill/>
                  </a:rPr>
                  <a:t> </a:t>
                </a:r>
              </a:p>
            </p:txBody>
          </p:sp>
        </mc:Fallback>
      </mc:AlternateContent>
      <p:grpSp>
        <p:nvGrpSpPr>
          <p:cNvPr id="18" name="Gruppieren 17"/>
          <p:cNvGrpSpPr/>
          <p:nvPr/>
        </p:nvGrpSpPr>
        <p:grpSpPr>
          <a:xfrm>
            <a:off x="7094752" y="3033713"/>
            <a:ext cx="4521059" cy="3490254"/>
            <a:chOff x="6962018" y="2349561"/>
            <a:chExt cx="4521059" cy="3490254"/>
          </a:xfrm>
        </p:grpSpPr>
        <p:grpSp>
          <p:nvGrpSpPr>
            <p:cNvPr id="15" name="Gruppieren 14"/>
            <p:cNvGrpSpPr/>
            <p:nvPr/>
          </p:nvGrpSpPr>
          <p:grpSpPr>
            <a:xfrm>
              <a:off x="7123471" y="2349561"/>
              <a:ext cx="4359606" cy="3267075"/>
              <a:chOff x="6953865" y="1870429"/>
              <a:chExt cx="4359606" cy="3267075"/>
            </a:xfrm>
          </p:grpSpPr>
          <p:pic>
            <p:nvPicPr>
              <p:cNvPr id="12" name="Grafik 11"/>
              <p:cNvPicPr>
                <a:picLocks noChangeAspect="1"/>
              </p:cNvPicPr>
              <p:nvPr/>
            </p:nvPicPr>
            <p:blipFill>
              <a:blip r:embed="rId6"/>
              <a:stretch>
                <a:fillRect/>
              </a:stretch>
            </p:blipFill>
            <p:spPr>
              <a:xfrm>
                <a:off x="7027221" y="1870429"/>
                <a:ext cx="4286250" cy="3267075"/>
              </a:xfrm>
              <a:prstGeom prst="rect">
                <a:avLst/>
              </a:prstGeom>
            </p:spPr>
          </p:pic>
          <p:sp>
            <p:nvSpPr>
              <p:cNvPr id="13" name="Rechteck 12"/>
              <p:cNvSpPr/>
              <p:nvPr/>
            </p:nvSpPr>
            <p:spPr>
              <a:xfrm>
                <a:off x="6953865" y="2566219"/>
                <a:ext cx="243348" cy="1526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4" name="Rechteck 13"/>
              <p:cNvSpPr/>
              <p:nvPr/>
            </p:nvSpPr>
            <p:spPr>
              <a:xfrm>
                <a:off x="8619407" y="4991351"/>
                <a:ext cx="1542232" cy="146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grpSp>
        <mc:AlternateContent xmlns:mc="http://schemas.openxmlformats.org/markup-compatibility/2006" xmlns:a14="http://schemas.microsoft.com/office/drawing/2010/main">
          <mc:Choice Requires="a14">
            <p:sp>
              <p:nvSpPr>
                <p:cNvPr id="16" name="Rechteck 15"/>
                <p:cNvSpPr/>
                <p:nvPr/>
              </p:nvSpPr>
              <p:spPr>
                <a:xfrm>
                  <a:off x="9339952" y="5470483"/>
                  <a:ext cx="8942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2</m:t>
                        </m:r>
                        <m: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𝜋</m:t>
                        </m:r>
                        <m:r>
                          <a:rPr lang="en-US"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𝑅</m:t>
                        </m:r>
                        <m: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𝜆</m:t>
                        </m:r>
                      </m:oMath>
                    </m:oMathPara>
                  </a14:m>
                  <a:endParaRPr lang="en-US" dirty="0">
                    <a:ln w="0"/>
                    <a:effectLst>
                      <a:outerShdw blurRad="38100" dist="19050" dir="2700000" algn="tl" rotWithShape="0">
                        <a:schemeClr val="dk1">
                          <a:alpha val="40000"/>
                        </a:schemeClr>
                      </a:outerShdw>
                    </a:effectLst>
                  </a:endParaRPr>
                </a:p>
              </p:txBody>
            </p:sp>
          </mc:Choice>
          <mc:Fallback xmlns="">
            <p:sp>
              <p:nvSpPr>
                <p:cNvPr id="16" name="Rechteck 15"/>
                <p:cNvSpPr>
                  <a:spLocks noRot="1" noChangeAspect="1" noMove="1" noResize="1" noEditPoints="1" noAdjustHandles="1" noChangeArrowheads="1" noChangeShapeType="1" noTextEdit="1"/>
                </p:cNvSpPr>
                <p:nvPr/>
              </p:nvSpPr>
              <p:spPr>
                <a:xfrm>
                  <a:off x="9339952" y="5470483"/>
                  <a:ext cx="894284" cy="369332"/>
                </a:xfrm>
                <a:prstGeom prst="rect">
                  <a:avLst/>
                </a:prstGeom>
                <a:blipFill>
                  <a:blip r:embed="rId7"/>
                  <a:stretch>
                    <a:fillRect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hteck 16"/>
                <p:cNvSpPr/>
                <p:nvPr/>
              </p:nvSpPr>
              <p:spPr>
                <a:xfrm rot="16200000">
                  <a:off x="6434213" y="3444220"/>
                  <a:ext cx="1451871" cy="396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𝜎</m:t>
                            </m:r>
                          </m:e>
                          <m:sub>
                            <m: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𝑠𝑝h𝑒𝑟𝑒</m:t>
                            </m:r>
                          </m:sub>
                        </m:sSub>
                        <m: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𝜋</m:t>
                        </m:r>
                        <m:sSup>
                          <m:sSupPr>
                            <m:ctrlP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𝑅</m:t>
                            </m:r>
                          </m:e>
                          <m:sup>
                            <m:r>
                              <a:rPr lang="en-US"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2</m:t>
                            </m:r>
                          </m:sup>
                        </m:sSup>
                      </m:oMath>
                    </m:oMathPara>
                  </a14:m>
                  <a:endParaRPr lang="en-US" dirty="0">
                    <a:ln w="0"/>
                    <a:effectLst>
                      <a:outerShdw blurRad="38100" dist="19050" dir="2700000" algn="tl" rotWithShape="0">
                        <a:schemeClr val="dk1">
                          <a:alpha val="40000"/>
                        </a:schemeClr>
                      </a:outerShdw>
                    </a:effectLst>
                  </a:endParaRPr>
                </a:p>
              </p:txBody>
            </p:sp>
          </mc:Choice>
          <mc:Fallback xmlns="">
            <p:sp>
              <p:nvSpPr>
                <p:cNvPr id="17" name="Rechteck 16"/>
                <p:cNvSpPr>
                  <a:spLocks noRot="1" noChangeAspect="1" noMove="1" noResize="1" noEditPoints="1" noAdjustHandles="1" noChangeArrowheads="1" noChangeShapeType="1" noTextEdit="1"/>
                </p:cNvSpPr>
                <p:nvPr/>
              </p:nvSpPr>
              <p:spPr>
                <a:xfrm rot="16200000">
                  <a:off x="6434213" y="3444220"/>
                  <a:ext cx="1451871" cy="396262"/>
                </a:xfrm>
                <a:prstGeom prst="rect">
                  <a:avLst/>
                </a:prstGeom>
                <a:blipFill>
                  <a:blip r:embed="rId8"/>
                  <a:stretch>
                    <a:fillRect r="-13846"/>
                  </a:stretch>
                </a:blipFill>
              </p:spPr>
              <p:txBody>
                <a:bodyPr/>
                <a:lstStyle/>
                <a:p>
                  <a:r>
                    <a:rPr lang="en-US">
                      <a:noFill/>
                    </a:rPr>
                    <a:t> </a:t>
                  </a:r>
                </a:p>
              </p:txBody>
            </p:sp>
          </mc:Fallback>
        </mc:AlternateContent>
      </p:grpSp>
      <p:sp>
        <p:nvSpPr>
          <p:cNvPr id="19" name="Pfeil nach rechts 18"/>
          <p:cNvSpPr/>
          <p:nvPr/>
        </p:nvSpPr>
        <p:spPr>
          <a:xfrm>
            <a:off x="5678129" y="1861994"/>
            <a:ext cx="1007169" cy="18466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feld 19"/>
          <p:cNvSpPr txBox="1"/>
          <p:nvPr/>
        </p:nvSpPr>
        <p:spPr>
          <a:xfrm>
            <a:off x="5581356" y="1492662"/>
            <a:ext cx="1200713" cy="369332"/>
          </a:xfrm>
          <a:prstGeom prst="rect">
            <a:avLst/>
          </a:prstGeom>
          <a:noFill/>
        </p:spPr>
        <p:txBody>
          <a:bodyPr wrap="none" rtlCol="0">
            <a:spAutoFit/>
          </a:bodyPr>
          <a:lstStyle/>
          <a:p>
            <a:r>
              <a:rPr lang="en-US" dirty="0"/>
              <a:t>integrating</a:t>
            </a:r>
          </a:p>
        </p:txBody>
      </p:sp>
      <mc:AlternateContent xmlns:mc="http://schemas.openxmlformats.org/markup-compatibility/2006" xmlns:a14="http://schemas.microsoft.com/office/drawing/2010/main">
        <mc:Choice Requires="a14">
          <p:sp>
            <p:nvSpPr>
              <p:cNvPr id="21" name="Rechteck 20"/>
              <p:cNvSpPr/>
              <p:nvPr/>
            </p:nvSpPr>
            <p:spPr>
              <a:xfrm>
                <a:off x="7094752" y="1506022"/>
                <a:ext cx="2835455" cy="775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𝑠𝑐𝑎𝑡𝑡</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i="1">
                                  <a:latin typeface="Cambria Math" panose="02040503050406030204" pitchFamily="18" charset="0"/>
                                  <a:ea typeface="Cambria Math" panose="02040503050406030204" pitchFamily="18" charset="0"/>
                                </a:rPr>
                                <m:t>5</m:t>
                              </m:r>
                            </m:sup>
                          </m:sSup>
                        </m:num>
                        <m:den>
                          <m:r>
                            <a:rPr lang="en-US" i="1">
                              <a:latin typeface="Cambria Math" panose="02040503050406030204" pitchFamily="18" charset="0"/>
                              <a:ea typeface="Cambria Math" panose="02040503050406030204" pitchFamily="18" charset="0"/>
                            </a:rPr>
                            <m:t>3</m:t>
                          </m:r>
                        </m:den>
                      </m:f>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6</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ea typeface="Cambria Math" panose="02040503050406030204" pitchFamily="18" charset="0"/>
                                </a:rPr>
                                <m:t>4</m:t>
                              </m:r>
                            </m:sup>
                          </m:sSup>
                        </m:den>
                      </m:f>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m:t>
                                  </m:r>
                                </m:den>
                              </m:f>
                            </m:e>
                          </m:d>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21" name="Rechteck 20"/>
              <p:cNvSpPr>
                <a:spLocks noRot="1" noChangeAspect="1" noMove="1" noResize="1" noEditPoints="1" noAdjustHandles="1" noChangeArrowheads="1" noChangeShapeType="1" noTextEdit="1"/>
              </p:cNvSpPr>
              <p:nvPr/>
            </p:nvSpPr>
            <p:spPr>
              <a:xfrm>
                <a:off x="7094752" y="1506022"/>
                <a:ext cx="2835455" cy="7750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152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124527" y="890212"/>
            <a:ext cx="8629073" cy="5160243"/>
          </a:xfrm>
          <a:prstGeom prst="rect">
            <a:avLst/>
          </a:prstGeom>
        </p:spPr>
      </p:pic>
      <p:sp>
        <p:nvSpPr>
          <p:cNvPr id="5" name="Rechteck 4"/>
          <p:cNvSpPr/>
          <p:nvPr/>
        </p:nvSpPr>
        <p:spPr>
          <a:xfrm>
            <a:off x="387350" y="300335"/>
            <a:ext cx="10966450" cy="461665"/>
          </a:xfrm>
          <a:prstGeom prst="rect">
            <a:avLst/>
          </a:prstGeom>
        </p:spPr>
        <p:txBody>
          <a:bodyPr wrap="square">
            <a:spAutoFit/>
          </a:bodyPr>
          <a:lstStyle/>
          <a:p>
            <a:r>
              <a:rPr lang="en-US" sz="2400" i="1" dirty="0">
                <a:sym typeface="Symbol" pitchFamily="18" charset="2"/>
              </a:rPr>
              <a:t>Effect of particle morphology on the scattering properties</a:t>
            </a:r>
            <a:endParaRPr lang="en-US" sz="2400" i="1" dirty="0"/>
          </a:p>
        </p:txBody>
      </p:sp>
      <p:sp>
        <p:nvSpPr>
          <p:cNvPr id="6" name="Rechteck 5"/>
          <p:cNvSpPr/>
          <p:nvPr/>
        </p:nvSpPr>
        <p:spPr>
          <a:xfrm>
            <a:off x="476250" y="6011827"/>
            <a:ext cx="10788650" cy="646331"/>
          </a:xfrm>
          <a:prstGeom prst="rect">
            <a:avLst/>
          </a:prstGeom>
        </p:spPr>
        <p:txBody>
          <a:bodyPr wrap="square">
            <a:spAutoFit/>
          </a:bodyPr>
          <a:lstStyle/>
          <a:p>
            <a:r>
              <a:rPr lang="en-US" dirty="0"/>
              <a:t>(A–G) TEM images of Au </a:t>
            </a:r>
            <a:r>
              <a:rPr lang="en-US" dirty="0" err="1"/>
              <a:t>nanorod</a:t>
            </a:r>
            <a:r>
              <a:rPr lang="en-US" dirty="0"/>
              <a:t> samples 1–7, respectively. (H) Extinction spectra of the Au </a:t>
            </a:r>
            <a:r>
              <a:rPr lang="en-US" dirty="0" err="1"/>
              <a:t>nanorod</a:t>
            </a:r>
            <a:r>
              <a:rPr lang="en-US" dirty="0"/>
              <a:t> solutions. (I) Photograph of the Au </a:t>
            </a:r>
            <a:r>
              <a:rPr lang="en-US" dirty="0" err="1"/>
              <a:t>nanorod</a:t>
            </a:r>
            <a:r>
              <a:rPr lang="en-US" dirty="0"/>
              <a:t> solutions. From left to right are Au </a:t>
            </a:r>
            <a:r>
              <a:rPr lang="en-US" dirty="0" err="1"/>
              <a:t>nanorod</a:t>
            </a:r>
            <a:r>
              <a:rPr lang="en-US" dirty="0"/>
              <a:t> samples 1–7.</a:t>
            </a:r>
          </a:p>
        </p:txBody>
      </p:sp>
      <p:sp>
        <p:nvSpPr>
          <p:cNvPr id="8" name="Abgerundetes Rechteck 7"/>
          <p:cNvSpPr/>
          <p:nvPr/>
        </p:nvSpPr>
        <p:spPr>
          <a:xfrm>
            <a:off x="8985250" y="1013620"/>
            <a:ext cx="844550" cy="184666"/>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Au</a:t>
            </a:r>
          </a:p>
        </p:txBody>
      </p:sp>
      <p:cxnSp>
        <p:nvCxnSpPr>
          <p:cNvPr id="10" name="Gerade Verbindung mit Pfeil 9"/>
          <p:cNvCxnSpPr/>
          <p:nvPr/>
        </p:nvCxnSpPr>
        <p:spPr>
          <a:xfrm>
            <a:off x="9010650" y="1338671"/>
            <a:ext cx="80645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8413750" y="1287871"/>
            <a:ext cx="406400" cy="501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bgerundetes Rechteck 13"/>
          <p:cNvSpPr/>
          <p:nvPr/>
        </p:nvSpPr>
        <p:spPr>
          <a:xfrm>
            <a:off x="7210137" y="1013620"/>
            <a:ext cx="844550" cy="184666"/>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Au</a:t>
            </a:r>
          </a:p>
        </p:txBody>
      </p:sp>
      <p:cxnSp>
        <p:nvCxnSpPr>
          <p:cNvPr id="15" name="Gerade Verbindung mit Pfeil 14"/>
          <p:cNvCxnSpPr/>
          <p:nvPr/>
        </p:nvCxnSpPr>
        <p:spPr>
          <a:xfrm flipH="1">
            <a:off x="7391400" y="1198286"/>
            <a:ext cx="225137" cy="591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8147050" y="924035"/>
            <a:ext cx="0" cy="2742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7210137" y="5494571"/>
            <a:ext cx="3820854" cy="369332"/>
          </a:xfrm>
          <a:prstGeom prst="rect">
            <a:avLst/>
          </a:prstGeom>
          <a:noFill/>
        </p:spPr>
        <p:txBody>
          <a:bodyPr wrap="none" rtlCol="0">
            <a:spAutoFit/>
          </a:bodyPr>
          <a:lstStyle/>
          <a:p>
            <a:r>
              <a:rPr lang="en-US" dirty="0"/>
              <a:t>Y. Zheng et al., Nanoscale, 5, 788, 2013</a:t>
            </a:r>
          </a:p>
        </p:txBody>
      </p:sp>
    </p:spTree>
    <p:extLst>
      <p:ext uri="{BB962C8B-B14F-4D97-AF65-F5344CB8AC3E}">
        <p14:creationId xmlns:p14="http://schemas.microsoft.com/office/powerpoint/2010/main" val="63955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94" y="1192560"/>
            <a:ext cx="10307766" cy="509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3"/>
          <p:cNvSpPr txBox="1">
            <a:spLocks/>
          </p:cNvSpPr>
          <p:nvPr/>
        </p:nvSpPr>
        <p:spPr>
          <a:xfrm>
            <a:off x="776794" y="536716"/>
            <a:ext cx="10389046" cy="41486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r>
              <a:rPr lang="en-US" sz="2400" i="1" dirty="0">
                <a:latin typeface="+mn-lt"/>
              </a:rPr>
              <a:t>Local field enhancement of single molecule fluorescence by a gold </a:t>
            </a:r>
            <a:r>
              <a:rPr lang="en-US" sz="2400" i="1" dirty="0" err="1">
                <a:latin typeface="+mn-lt"/>
              </a:rPr>
              <a:t>nanosphere</a:t>
            </a:r>
            <a:endParaRPr lang="en-US" sz="2400" i="1" dirty="0">
              <a:latin typeface="+mn-lt"/>
            </a:endParaRPr>
          </a:p>
        </p:txBody>
      </p:sp>
      <p:sp>
        <p:nvSpPr>
          <p:cNvPr id="6" name="Textfeld 5"/>
          <p:cNvSpPr txBox="1"/>
          <p:nvPr/>
        </p:nvSpPr>
        <p:spPr>
          <a:xfrm>
            <a:off x="776794" y="5367595"/>
            <a:ext cx="3698241" cy="923330"/>
          </a:xfrm>
          <a:prstGeom prst="rect">
            <a:avLst/>
          </a:prstGeom>
          <a:noFill/>
        </p:spPr>
        <p:txBody>
          <a:bodyPr wrap="square" rtlCol="0">
            <a:spAutoFit/>
          </a:bodyPr>
          <a:lstStyle/>
          <a:p>
            <a:r>
              <a:rPr lang="en-US" dirty="0"/>
              <a:t>Nile blue dyes coated on a glass substrate and covered by a thin PMMA coating</a:t>
            </a:r>
          </a:p>
        </p:txBody>
      </p:sp>
    </p:spTree>
    <p:extLst>
      <p:ext uri="{BB962C8B-B14F-4D97-AF65-F5344CB8AC3E}">
        <p14:creationId xmlns:p14="http://schemas.microsoft.com/office/powerpoint/2010/main" val="411145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843281" y="1002525"/>
            <a:ext cx="10367237" cy="5724644"/>
          </a:xfrm>
          <a:prstGeom prst="rect">
            <a:avLst/>
          </a:prstGeom>
          <a:noFill/>
        </p:spPr>
        <p:txBody>
          <a:bodyPr wrap="square" rtlCol="0">
            <a:spAutoFit/>
          </a:bodyPr>
          <a:lstStyle/>
          <a:p>
            <a:pPr marL="538163" indent="-538163">
              <a:spcAft>
                <a:spcPts val="1200"/>
              </a:spcAft>
              <a:buFont typeface="Wingdings" panose="05000000000000000000" pitchFamily="2" charset="2"/>
              <a:buChar char="q"/>
            </a:pPr>
            <a:r>
              <a:rPr lang="en-US" sz="2400" dirty="0"/>
              <a:t>Plasmon enhanced fluorescence and excitation: generally the peak of excitation wavelength differs from the peak of emission wavelength. By taking advantage of double </a:t>
            </a:r>
            <a:r>
              <a:rPr lang="en-US" sz="2400" dirty="0" err="1"/>
              <a:t>plasmon</a:t>
            </a:r>
            <a:r>
              <a:rPr lang="en-US" sz="2400" dirty="0"/>
              <a:t> wavelengths e.g. for an Au </a:t>
            </a:r>
            <a:r>
              <a:rPr lang="en-US" sz="2400" dirty="0" err="1"/>
              <a:t>nanorod</a:t>
            </a:r>
            <a:r>
              <a:rPr lang="en-US" sz="2400" dirty="0"/>
              <a:t> structure, a maximum enhancement of excitation and emission can be achieved (enhancement factor of 10-20, S.Y. Liu et al, J. Phys. Chem. C 117, 10636−10642, 2013).</a:t>
            </a:r>
          </a:p>
          <a:p>
            <a:pPr marL="538163" indent="-538163">
              <a:spcAft>
                <a:spcPts val="1200"/>
              </a:spcAft>
              <a:buFont typeface="Wingdings" panose="05000000000000000000" pitchFamily="2" charset="2"/>
              <a:buChar char="q"/>
            </a:pPr>
            <a:r>
              <a:rPr lang="de-CH" sz="2400" dirty="0"/>
              <a:t>Plasmon </a:t>
            </a:r>
            <a:r>
              <a:rPr lang="de-CH" sz="2400" dirty="0" err="1"/>
              <a:t>enhanced</a:t>
            </a:r>
            <a:r>
              <a:rPr lang="de-CH" sz="2400" dirty="0"/>
              <a:t> solar </a:t>
            </a:r>
            <a:r>
              <a:rPr lang="de-CH" sz="2400" dirty="0" err="1"/>
              <a:t>cells</a:t>
            </a:r>
            <a:endParaRPr lang="en-US" sz="2400" dirty="0"/>
          </a:p>
          <a:p>
            <a:pPr marL="538163" indent="-538163">
              <a:spcAft>
                <a:spcPts val="1200"/>
              </a:spcAft>
              <a:buFont typeface="Wingdings" panose="05000000000000000000" pitchFamily="2" charset="2"/>
              <a:buChar char="q"/>
            </a:pPr>
            <a:r>
              <a:rPr lang="en-US" sz="2400" dirty="0"/>
              <a:t>Surface enhanced Raman scattering (SERS) and tip-enhanced Raman scattering (TERS) can reach single molecule detection, which is remarkable given the inherently low scattering cross-section (S.M. </a:t>
            </a:r>
            <a:r>
              <a:rPr lang="en-US" sz="2400" dirty="0" err="1"/>
              <a:t>Nie</a:t>
            </a:r>
            <a:r>
              <a:rPr lang="en-US" sz="2400" dirty="0"/>
              <a:t> et al., Science, 275 1102, 1997).</a:t>
            </a:r>
          </a:p>
          <a:p>
            <a:pPr marL="538163" indent="-538163">
              <a:spcAft>
                <a:spcPts val="1200"/>
              </a:spcAft>
              <a:buFont typeface="Wingdings" panose="05000000000000000000" pitchFamily="2" charset="2"/>
              <a:buChar char="q"/>
            </a:pPr>
            <a:r>
              <a:rPr lang="en-US" sz="2400" dirty="0"/>
              <a:t> Heat generation of thermo-</a:t>
            </a:r>
            <a:r>
              <a:rPr lang="en-US" sz="2400" dirty="0" err="1"/>
              <a:t>plasmonics</a:t>
            </a:r>
            <a:r>
              <a:rPr lang="en-US" sz="2400" dirty="0"/>
              <a:t> (</a:t>
            </a:r>
            <a:r>
              <a:rPr lang="en-US" sz="2400" dirty="0" err="1"/>
              <a:t>photothermal</a:t>
            </a:r>
            <a:r>
              <a:rPr lang="en-US" sz="2400" dirty="0"/>
              <a:t> melting, </a:t>
            </a:r>
            <a:r>
              <a:rPr lang="en-US" sz="2400" dirty="0" err="1"/>
              <a:t>photoacousics</a:t>
            </a:r>
            <a:r>
              <a:rPr lang="en-US" sz="2400" dirty="0"/>
              <a:t>, </a:t>
            </a:r>
            <a:r>
              <a:rPr lang="en-US" sz="2400" dirty="0" err="1"/>
              <a:t>photothermal</a:t>
            </a:r>
            <a:r>
              <a:rPr lang="en-US" sz="2400" dirty="0"/>
              <a:t> imaging, cancer therapy, drug delivery, catalysis)</a:t>
            </a:r>
          </a:p>
        </p:txBody>
      </p:sp>
      <p:sp>
        <p:nvSpPr>
          <p:cNvPr id="4" name="Rechteck 3"/>
          <p:cNvSpPr/>
          <p:nvPr/>
        </p:nvSpPr>
        <p:spPr>
          <a:xfrm>
            <a:off x="843281" y="427224"/>
            <a:ext cx="3811621" cy="461665"/>
          </a:xfrm>
          <a:prstGeom prst="rect">
            <a:avLst/>
          </a:prstGeom>
        </p:spPr>
        <p:txBody>
          <a:bodyPr wrap="none">
            <a:spAutoFit/>
          </a:bodyPr>
          <a:lstStyle/>
          <a:p>
            <a:r>
              <a:rPr lang="en-US" sz="2400" i="1" dirty="0"/>
              <a:t>Applications of «</a:t>
            </a:r>
            <a:r>
              <a:rPr lang="en-US" sz="2400" i="1" dirty="0" err="1"/>
              <a:t>Plasmonics</a:t>
            </a:r>
            <a:r>
              <a:rPr lang="en-US" sz="2400" i="1" dirty="0"/>
              <a:t>»</a:t>
            </a:r>
          </a:p>
        </p:txBody>
      </p:sp>
    </p:spTree>
    <p:extLst>
      <p:ext uri="{BB962C8B-B14F-4D97-AF65-F5344CB8AC3E}">
        <p14:creationId xmlns:p14="http://schemas.microsoft.com/office/powerpoint/2010/main" val="354364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06400" y="232733"/>
            <a:ext cx="5739585" cy="461665"/>
          </a:xfrm>
          <a:prstGeom prst="rect">
            <a:avLst/>
          </a:prstGeom>
        </p:spPr>
        <p:txBody>
          <a:bodyPr wrap="none">
            <a:spAutoFit/>
          </a:bodyPr>
          <a:lstStyle/>
          <a:p>
            <a:r>
              <a:rPr lang="en-US" sz="2400" i="1" dirty="0"/>
              <a:t>Reflectance spectra of some common metals</a:t>
            </a:r>
            <a:endParaRPr lang="en-US" sz="2400" dirty="0"/>
          </a:p>
        </p:txBody>
      </p:sp>
      <p:sp>
        <p:nvSpPr>
          <p:cNvPr id="7" name="Textfeld 6"/>
          <p:cNvSpPr txBox="1"/>
          <p:nvPr/>
        </p:nvSpPr>
        <p:spPr>
          <a:xfrm>
            <a:off x="547801" y="6028566"/>
            <a:ext cx="10604107" cy="646331"/>
          </a:xfrm>
          <a:prstGeom prst="rect">
            <a:avLst/>
          </a:prstGeom>
          <a:noFill/>
        </p:spPr>
        <p:txBody>
          <a:bodyPr wrap="square" rtlCol="0">
            <a:spAutoFit/>
          </a:bodyPr>
          <a:lstStyle/>
          <a:p>
            <a:r>
              <a:rPr lang="en-US" dirty="0" err="1"/>
              <a:t>Paquin</a:t>
            </a:r>
            <a:r>
              <a:rPr lang="en-US" dirty="0"/>
              <a:t> R. Properties of metals. In: Bass M, </a:t>
            </a:r>
            <a:r>
              <a:rPr lang="en-US" dirty="0" err="1"/>
              <a:t>Stryland</a:t>
            </a:r>
            <a:r>
              <a:rPr lang="en-US" dirty="0"/>
              <a:t> EW, Williams DR, Wolfe WL Handbook of Optics, Volume II: Devices, Measurements, and </a:t>
            </a:r>
            <a:r>
              <a:rPr lang="en-US" dirty="0" err="1"/>
              <a:t>Properties.Vol</a:t>
            </a:r>
            <a:r>
              <a:rPr lang="en-US" dirty="0"/>
              <a:t> 2. second. McGraw-Hill; 1995:35.1-35.78.</a:t>
            </a:r>
          </a:p>
        </p:txBody>
      </p:sp>
      <p:grpSp>
        <p:nvGrpSpPr>
          <p:cNvPr id="13" name="Gruppieren 12"/>
          <p:cNvGrpSpPr/>
          <p:nvPr/>
        </p:nvGrpSpPr>
        <p:grpSpPr>
          <a:xfrm>
            <a:off x="1343571" y="773479"/>
            <a:ext cx="9073048" cy="5114252"/>
            <a:chOff x="1733549" y="952592"/>
            <a:chExt cx="8471382" cy="4775108"/>
          </a:xfrm>
        </p:grpSpPr>
        <p:pic>
          <p:nvPicPr>
            <p:cNvPr id="8" name="Grafik 7"/>
            <p:cNvPicPr>
              <a:picLocks noChangeAspect="1"/>
            </p:cNvPicPr>
            <p:nvPr/>
          </p:nvPicPr>
          <p:blipFill>
            <a:blip r:embed="rId2"/>
            <a:stretch>
              <a:fillRect/>
            </a:stretch>
          </p:blipFill>
          <p:spPr>
            <a:xfrm>
              <a:off x="1733549" y="952592"/>
              <a:ext cx="8471382" cy="4775108"/>
            </a:xfrm>
            <a:prstGeom prst="rect">
              <a:avLst/>
            </a:prstGeom>
          </p:spPr>
        </p:pic>
        <p:sp>
          <p:nvSpPr>
            <p:cNvPr id="12" name="Rechteck 11"/>
            <p:cNvSpPr/>
            <p:nvPr/>
          </p:nvSpPr>
          <p:spPr>
            <a:xfrm>
              <a:off x="1864793" y="1950720"/>
              <a:ext cx="268807" cy="2204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feld 10"/>
            <p:cNvSpPr txBox="1"/>
            <p:nvPr/>
          </p:nvSpPr>
          <p:spPr>
            <a:xfrm rot="16200000">
              <a:off x="1121010" y="2776974"/>
              <a:ext cx="1594411" cy="369332"/>
            </a:xfrm>
            <a:prstGeom prst="rect">
              <a:avLst/>
            </a:prstGeom>
            <a:noFill/>
          </p:spPr>
          <p:txBody>
            <a:bodyPr wrap="none" rtlCol="0">
              <a:spAutoFit/>
            </a:bodyPr>
            <a:lstStyle/>
            <a:p>
              <a:r>
                <a:rPr lang="en-US" dirty="0"/>
                <a:t>Reflectance (R)</a:t>
              </a:r>
            </a:p>
          </p:txBody>
        </p:sp>
      </p:grpSp>
    </p:spTree>
    <p:extLst>
      <p:ext uri="{BB962C8B-B14F-4D97-AF65-F5344CB8AC3E}">
        <p14:creationId xmlns:p14="http://schemas.microsoft.com/office/powerpoint/2010/main" val="77144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2616268" y="2348880"/>
            <a:ext cx="5418362" cy="2304256"/>
            <a:chOff x="1601910" y="2348880"/>
            <a:chExt cx="5418362" cy="2304256"/>
          </a:xfrm>
          <a:solidFill>
            <a:srgbClr val="C00000"/>
          </a:solidFill>
        </p:grpSpPr>
        <p:sp>
          <p:nvSpPr>
            <p:cNvPr id="6" name="Ellipse 5"/>
            <p:cNvSpPr/>
            <p:nvPr/>
          </p:nvSpPr>
          <p:spPr>
            <a:xfrm>
              <a:off x="1601910" y="2348880"/>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nvSpPr>
          <p:spPr>
            <a:xfrm>
              <a:off x="2321990" y="2348880"/>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1601950" y="2996952"/>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2322030" y="2996952"/>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3042070" y="2348880"/>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a:off x="3762150" y="2348880"/>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3042110" y="2996952"/>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3762190" y="2996952"/>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4488472" y="2348880"/>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5208552" y="2348880"/>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nvSpPr>
          <p:spPr>
            <a:xfrm>
              <a:off x="4488512" y="2996952"/>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5208592" y="2996952"/>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5928632" y="2348880"/>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6648712" y="2348880"/>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5928672" y="2996952"/>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6648752" y="2996952"/>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1613390" y="3645024"/>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2"/>
            <p:cNvSpPr/>
            <p:nvPr/>
          </p:nvSpPr>
          <p:spPr>
            <a:xfrm>
              <a:off x="2333470" y="3645024"/>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1613430" y="4293096"/>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a:xfrm>
              <a:off x="2333510" y="4293096"/>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p:cNvSpPr/>
            <p:nvPr/>
          </p:nvSpPr>
          <p:spPr>
            <a:xfrm>
              <a:off x="3053550" y="3645024"/>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3773630" y="3645024"/>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3053590" y="4293096"/>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p:cNvSpPr/>
            <p:nvPr/>
          </p:nvSpPr>
          <p:spPr>
            <a:xfrm>
              <a:off x="3773670" y="4293096"/>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p:cNvSpPr/>
            <p:nvPr/>
          </p:nvSpPr>
          <p:spPr>
            <a:xfrm>
              <a:off x="4499952" y="3645024"/>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e 30"/>
            <p:cNvSpPr/>
            <p:nvPr/>
          </p:nvSpPr>
          <p:spPr>
            <a:xfrm>
              <a:off x="5220032" y="3645024"/>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4499992" y="4293096"/>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5220072" y="4293096"/>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e 33"/>
            <p:cNvSpPr/>
            <p:nvPr/>
          </p:nvSpPr>
          <p:spPr>
            <a:xfrm>
              <a:off x="5940112" y="3645024"/>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e 34"/>
            <p:cNvSpPr/>
            <p:nvPr/>
          </p:nvSpPr>
          <p:spPr>
            <a:xfrm>
              <a:off x="6660192" y="3645024"/>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e 35"/>
            <p:cNvSpPr/>
            <p:nvPr/>
          </p:nvSpPr>
          <p:spPr>
            <a:xfrm>
              <a:off x="5940152" y="4293096"/>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e 36"/>
            <p:cNvSpPr/>
            <p:nvPr/>
          </p:nvSpPr>
          <p:spPr>
            <a:xfrm>
              <a:off x="6660232" y="4293096"/>
              <a:ext cx="360040" cy="360040"/>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uppieren 37"/>
          <p:cNvGrpSpPr/>
          <p:nvPr/>
        </p:nvGrpSpPr>
        <p:grpSpPr>
          <a:xfrm>
            <a:off x="2616268" y="2348880"/>
            <a:ext cx="5418362" cy="2304256"/>
            <a:chOff x="1601910" y="2204864"/>
            <a:chExt cx="5418362" cy="2304256"/>
          </a:xfrm>
        </p:grpSpPr>
        <p:sp>
          <p:nvSpPr>
            <p:cNvPr id="39" name="Ellipse 38"/>
            <p:cNvSpPr/>
            <p:nvPr/>
          </p:nvSpPr>
          <p:spPr>
            <a:xfrm>
              <a:off x="1601910" y="2204864"/>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p:cNvSpPr/>
            <p:nvPr/>
          </p:nvSpPr>
          <p:spPr>
            <a:xfrm>
              <a:off x="2321990" y="2204864"/>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e 40"/>
            <p:cNvSpPr/>
            <p:nvPr/>
          </p:nvSpPr>
          <p:spPr>
            <a:xfrm>
              <a:off x="1601950" y="2852936"/>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e 41"/>
            <p:cNvSpPr/>
            <p:nvPr/>
          </p:nvSpPr>
          <p:spPr>
            <a:xfrm>
              <a:off x="2322030" y="2852936"/>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e 42"/>
            <p:cNvSpPr/>
            <p:nvPr/>
          </p:nvSpPr>
          <p:spPr>
            <a:xfrm>
              <a:off x="3042070" y="2204864"/>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e 43"/>
            <p:cNvSpPr/>
            <p:nvPr/>
          </p:nvSpPr>
          <p:spPr>
            <a:xfrm>
              <a:off x="3762150" y="2204864"/>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llipse 44"/>
            <p:cNvSpPr/>
            <p:nvPr/>
          </p:nvSpPr>
          <p:spPr>
            <a:xfrm>
              <a:off x="3042110" y="2852936"/>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llipse 45"/>
            <p:cNvSpPr/>
            <p:nvPr/>
          </p:nvSpPr>
          <p:spPr>
            <a:xfrm>
              <a:off x="3762190" y="2852936"/>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lipse 46"/>
            <p:cNvSpPr/>
            <p:nvPr/>
          </p:nvSpPr>
          <p:spPr>
            <a:xfrm>
              <a:off x="4488472" y="2204864"/>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llipse 47"/>
            <p:cNvSpPr/>
            <p:nvPr/>
          </p:nvSpPr>
          <p:spPr>
            <a:xfrm>
              <a:off x="5208552" y="2204864"/>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llipse 48"/>
            <p:cNvSpPr/>
            <p:nvPr/>
          </p:nvSpPr>
          <p:spPr>
            <a:xfrm>
              <a:off x="4488512" y="2852936"/>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e 49"/>
            <p:cNvSpPr/>
            <p:nvPr/>
          </p:nvSpPr>
          <p:spPr>
            <a:xfrm>
              <a:off x="5208592" y="2852936"/>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lipse 50"/>
            <p:cNvSpPr/>
            <p:nvPr/>
          </p:nvSpPr>
          <p:spPr>
            <a:xfrm>
              <a:off x="5928632" y="2204864"/>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lipse 51"/>
            <p:cNvSpPr/>
            <p:nvPr/>
          </p:nvSpPr>
          <p:spPr>
            <a:xfrm>
              <a:off x="6648712" y="2204864"/>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lipse 52"/>
            <p:cNvSpPr/>
            <p:nvPr/>
          </p:nvSpPr>
          <p:spPr>
            <a:xfrm>
              <a:off x="5928672" y="2852936"/>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e 53"/>
            <p:cNvSpPr/>
            <p:nvPr/>
          </p:nvSpPr>
          <p:spPr>
            <a:xfrm>
              <a:off x="6648752" y="2852936"/>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lipse 54"/>
            <p:cNvSpPr/>
            <p:nvPr/>
          </p:nvSpPr>
          <p:spPr>
            <a:xfrm>
              <a:off x="1613390" y="3501008"/>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lipse 55"/>
            <p:cNvSpPr/>
            <p:nvPr/>
          </p:nvSpPr>
          <p:spPr>
            <a:xfrm>
              <a:off x="2333470" y="3501008"/>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llipse 56"/>
            <p:cNvSpPr/>
            <p:nvPr/>
          </p:nvSpPr>
          <p:spPr>
            <a:xfrm>
              <a:off x="1613430" y="4149080"/>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llipse 57"/>
            <p:cNvSpPr/>
            <p:nvPr/>
          </p:nvSpPr>
          <p:spPr>
            <a:xfrm>
              <a:off x="2333510" y="4149080"/>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llipse 58"/>
            <p:cNvSpPr/>
            <p:nvPr/>
          </p:nvSpPr>
          <p:spPr>
            <a:xfrm>
              <a:off x="3053550" y="3501008"/>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llipse 59"/>
            <p:cNvSpPr/>
            <p:nvPr/>
          </p:nvSpPr>
          <p:spPr>
            <a:xfrm>
              <a:off x="3773630" y="3501008"/>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llipse 60"/>
            <p:cNvSpPr/>
            <p:nvPr/>
          </p:nvSpPr>
          <p:spPr>
            <a:xfrm>
              <a:off x="3053590" y="4149080"/>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llipse 61"/>
            <p:cNvSpPr/>
            <p:nvPr/>
          </p:nvSpPr>
          <p:spPr>
            <a:xfrm>
              <a:off x="3773670" y="4149080"/>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llipse 62"/>
            <p:cNvSpPr/>
            <p:nvPr/>
          </p:nvSpPr>
          <p:spPr>
            <a:xfrm>
              <a:off x="4499952" y="3501008"/>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lipse 63"/>
            <p:cNvSpPr/>
            <p:nvPr/>
          </p:nvSpPr>
          <p:spPr>
            <a:xfrm>
              <a:off x="5220032" y="3501008"/>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llipse 64"/>
            <p:cNvSpPr/>
            <p:nvPr/>
          </p:nvSpPr>
          <p:spPr>
            <a:xfrm>
              <a:off x="4499992" y="4149080"/>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llipse 65"/>
            <p:cNvSpPr/>
            <p:nvPr/>
          </p:nvSpPr>
          <p:spPr>
            <a:xfrm>
              <a:off x="5220072" y="4149080"/>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lipse 66"/>
            <p:cNvSpPr/>
            <p:nvPr/>
          </p:nvSpPr>
          <p:spPr>
            <a:xfrm>
              <a:off x="5940112" y="3501008"/>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lipse 67"/>
            <p:cNvSpPr/>
            <p:nvPr/>
          </p:nvSpPr>
          <p:spPr>
            <a:xfrm>
              <a:off x="6660192" y="3501008"/>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llipse 68"/>
            <p:cNvSpPr/>
            <p:nvPr/>
          </p:nvSpPr>
          <p:spPr>
            <a:xfrm>
              <a:off x="5940152" y="4149080"/>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llipse 69"/>
            <p:cNvSpPr/>
            <p:nvPr/>
          </p:nvSpPr>
          <p:spPr>
            <a:xfrm>
              <a:off x="6660232" y="4149080"/>
              <a:ext cx="360040" cy="360040"/>
            </a:xfrm>
            <a:prstGeom prst="ellipse">
              <a:avLst/>
            </a:prstGeom>
            <a:solidFill>
              <a:srgbClr val="0A85FF">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el 13"/>
          <p:cNvSpPr txBox="1">
            <a:spLocks/>
          </p:cNvSpPr>
          <p:nvPr/>
        </p:nvSpPr>
        <p:spPr>
          <a:xfrm>
            <a:off x="921149" y="611776"/>
            <a:ext cx="9731139" cy="936104"/>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r>
              <a:rPr lang="en-US" sz="2400" i="1" dirty="0">
                <a:latin typeface="+mn-lt"/>
              </a:rPr>
              <a:t>A bulk </a:t>
            </a:r>
            <a:r>
              <a:rPr lang="en-US" sz="2400" i="1" dirty="0" err="1">
                <a:latin typeface="+mn-lt"/>
              </a:rPr>
              <a:t>plasmon</a:t>
            </a:r>
            <a:r>
              <a:rPr lang="en-US" sz="2400" i="1" dirty="0">
                <a:latin typeface="+mn-lt"/>
              </a:rPr>
              <a:t> oscillation is a collective longitudinal  excitations of a free electron gas</a:t>
            </a:r>
          </a:p>
        </p:txBody>
      </p:sp>
      <p:sp>
        <p:nvSpPr>
          <p:cNvPr id="71" name="Ellipse 70"/>
          <p:cNvSpPr/>
          <p:nvPr/>
        </p:nvSpPr>
        <p:spPr>
          <a:xfrm>
            <a:off x="9114750" y="2996952"/>
            <a:ext cx="360040" cy="360040"/>
          </a:xfrm>
          <a:prstGeom prst="ellipse">
            <a:avLst/>
          </a:prstGeom>
          <a:solidFill>
            <a:srgbClr val="C00000">
              <a:alpha val="60000"/>
            </a:srgbClr>
          </a:solidFill>
          <a:ln>
            <a:solidFill>
              <a:srgbClr val="0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Ellipse 71"/>
          <p:cNvSpPr/>
          <p:nvPr/>
        </p:nvSpPr>
        <p:spPr>
          <a:xfrm>
            <a:off x="9128342" y="3501008"/>
            <a:ext cx="360040" cy="36004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feld 72"/>
          <p:cNvSpPr txBox="1"/>
          <p:nvPr/>
        </p:nvSpPr>
        <p:spPr>
          <a:xfrm>
            <a:off x="9155480" y="2977366"/>
            <a:ext cx="319318" cy="369332"/>
          </a:xfrm>
          <a:prstGeom prst="rect">
            <a:avLst/>
          </a:prstGeom>
          <a:noFill/>
        </p:spPr>
        <p:txBody>
          <a:bodyPr wrap="none" rtlCol="0">
            <a:spAutoFit/>
          </a:bodyPr>
          <a:lstStyle/>
          <a:p>
            <a:r>
              <a:rPr lang="de-CH" dirty="0"/>
              <a:t>+</a:t>
            </a:r>
            <a:endParaRPr lang="en-US" dirty="0"/>
          </a:p>
        </p:txBody>
      </p:sp>
      <p:cxnSp>
        <p:nvCxnSpPr>
          <p:cNvPr id="74" name="Gerade Verbindung 73"/>
          <p:cNvCxnSpPr/>
          <p:nvPr/>
        </p:nvCxnSpPr>
        <p:spPr>
          <a:xfrm>
            <a:off x="9225148" y="3691332"/>
            <a:ext cx="1664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feld 75"/>
          <p:cNvSpPr txBox="1"/>
          <p:nvPr/>
        </p:nvSpPr>
        <p:spPr>
          <a:xfrm>
            <a:off x="5580112" y="5373216"/>
            <a:ext cx="2214837" cy="923330"/>
          </a:xfrm>
          <a:prstGeom prst="rect">
            <a:avLst/>
          </a:prstGeom>
          <a:noFill/>
        </p:spPr>
        <p:txBody>
          <a:bodyPr wrap="none" rtlCol="0">
            <a:spAutoFit/>
          </a:bodyPr>
          <a:lstStyle/>
          <a:p>
            <a:r>
              <a:rPr lang="de-CH" dirty="0"/>
              <a:t>N…</a:t>
            </a:r>
            <a:r>
              <a:rPr lang="de-CH" dirty="0" err="1"/>
              <a:t>electron</a:t>
            </a:r>
            <a:r>
              <a:rPr lang="de-CH" dirty="0"/>
              <a:t> </a:t>
            </a:r>
            <a:r>
              <a:rPr lang="de-CH" dirty="0" err="1"/>
              <a:t>density</a:t>
            </a:r>
            <a:endParaRPr lang="de-CH" dirty="0"/>
          </a:p>
          <a:p>
            <a:r>
              <a:rPr lang="de-CH" dirty="0"/>
              <a:t>e…</a:t>
            </a:r>
            <a:r>
              <a:rPr lang="de-CH" dirty="0" err="1"/>
              <a:t>elementary</a:t>
            </a:r>
            <a:r>
              <a:rPr lang="de-CH" dirty="0"/>
              <a:t> </a:t>
            </a:r>
            <a:r>
              <a:rPr lang="de-CH" dirty="0" err="1"/>
              <a:t>charge</a:t>
            </a:r>
            <a:endParaRPr lang="de-CH" dirty="0"/>
          </a:p>
          <a:p>
            <a:r>
              <a:rPr lang="de-CH" dirty="0"/>
              <a:t>m…</a:t>
            </a:r>
            <a:r>
              <a:rPr lang="de-CH" dirty="0" err="1"/>
              <a:t>electron</a:t>
            </a:r>
            <a:r>
              <a:rPr lang="de-CH" dirty="0"/>
              <a:t> mass</a:t>
            </a:r>
            <a:endParaRPr lang="en-US" dirty="0"/>
          </a:p>
        </p:txBody>
      </p:sp>
      <p:sp>
        <p:nvSpPr>
          <p:cNvPr id="77" name="Textfeld 76"/>
          <p:cNvSpPr txBox="1"/>
          <p:nvPr/>
        </p:nvSpPr>
        <p:spPr>
          <a:xfrm>
            <a:off x="1638544" y="2578486"/>
            <a:ext cx="338554" cy="369332"/>
          </a:xfrm>
          <a:prstGeom prst="rect">
            <a:avLst/>
          </a:prstGeom>
          <a:noFill/>
        </p:spPr>
        <p:txBody>
          <a:bodyPr wrap="none" rtlCol="0">
            <a:spAutoFit/>
          </a:bodyPr>
          <a:lstStyle/>
          <a:p>
            <a:r>
              <a:rPr lang="de-CH" dirty="0"/>
              <a:t>E</a:t>
            </a:r>
            <a:endParaRPr lang="en-US" dirty="0"/>
          </a:p>
        </p:txBody>
      </p:sp>
      <p:cxnSp>
        <p:nvCxnSpPr>
          <p:cNvPr id="78" name="Gerade Verbindung mit Pfeil 77"/>
          <p:cNvCxnSpPr/>
          <p:nvPr/>
        </p:nvCxnSpPr>
        <p:spPr>
          <a:xfrm flipV="1">
            <a:off x="1987432" y="2254590"/>
            <a:ext cx="0" cy="9721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9" name="Textfeld 78"/>
          <p:cNvSpPr txBox="1"/>
          <p:nvPr/>
        </p:nvSpPr>
        <p:spPr>
          <a:xfrm>
            <a:off x="1523972" y="3726180"/>
            <a:ext cx="461986" cy="369332"/>
          </a:xfrm>
          <a:prstGeom prst="rect">
            <a:avLst/>
          </a:prstGeom>
          <a:noFill/>
        </p:spPr>
        <p:txBody>
          <a:bodyPr wrap="none" rtlCol="0">
            <a:spAutoFit/>
          </a:bodyPr>
          <a:lstStyle/>
          <a:p>
            <a:r>
              <a:rPr lang="de-CH" i="1" dirty="0" err="1"/>
              <a:t>k</a:t>
            </a:r>
            <a:r>
              <a:rPr lang="de-CH" i="1" baseline="-25000" dirty="0" err="1"/>
              <a:t>vp</a:t>
            </a:r>
            <a:endParaRPr lang="en-US" i="1" baseline="-25000" dirty="0"/>
          </a:p>
        </p:txBody>
      </p:sp>
      <p:cxnSp>
        <p:nvCxnSpPr>
          <p:cNvPr id="80" name="Gerade Verbindung mit Pfeil 79"/>
          <p:cNvCxnSpPr/>
          <p:nvPr/>
        </p:nvCxnSpPr>
        <p:spPr>
          <a:xfrm flipH="1">
            <a:off x="1977098" y="3645024"/>
            <a:ext cx="10334" cy="782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Rechteck 80"/>
              <p:cNvSpPr/>
              <p:nvPr/>
            </p:nvSpPr>
            <p:spPr>
              <a:xfrm>
                <a:off x="3190940" y="5418205"/>
                <a:ext cx="1225528" cy="6951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de-CH" i="1">
                              <a:latin typeface="Cambria Math" panose="02040503050406030204" pitchFamily="18" charset="0"/>
                            </a:rPr>
                          </m:ctrlPr>
                        </m:sSubSupPr>
                        <m:e>
                          <m:r>
                            <a:rPr lang="de-CH" i="1">
                              <a:latin typeface="Cambria Math" panose="02040503050406030204" pitchFamily="18" charset="0"/>
                              <a:ea typeface="Cambria Math" panose="02040503050406030204" pitchFamily="18" charset="0"/>
                            </a:rPr>
                            <m:t>𝜔</m:t>
                          </m:r>
                        </m:e>
                        <m:sub>
                          <m:r>
                            <a:rPr lang="de-CH" i="1">
                              <a:latin typeface="Cambria Math" panose="02040503050406030204" pitchFamily="18" charset="0"/>
                            </a:rPr>
                            <m:t>𝑝</m:t>
                          </m:r>
                        </m:sub>
                        <m:sup>
                          <m:r>
                            <a:rPr lang="de-CH" i="1">
                              <a:latin typeface="Cambria Math" panose="02040503050406030204" pitchFamily="18" charset="0"/>
                            </a:rPr>
                            <m:t>2</m:t>
                          </m:r>
                        </m:sup>
                      </m:sSubSup>
                      <m:r>
                        <a:rPr lang="de-CH" i="1">
                          <a:latin typeface="Cambria Math" panose="02040503050406030204" pitchFamily="18" charset="0"/>
                        </a:rPr>
                        <m:t>=</m:t>
                      </m:r>
                      <m:f>
                        <m:fPr>
                          <m:ctrlPr>
                            <a:rPr lang="de-CH" i="1">
                              <a:latin typeface="Cambria Math" panose="02040503050406030204" pitchFamily="18" charset="0"/>
                            </a:rPr>
                          </m:ctrlPr>
                        </m:fPr>
                        <m:num>
                          <m:r>
                            <a:rPr lang="de-CH" i="1">
                              <a:latin typeface="Cambria Math" panose="02040503050406030204" pitchFamily="18" charset="0"/>
                            </a:rPr>
                            <m:t>𝑁</m:t>
                          </m:r>
                          <m:sSup>
                            <m:sSupPr>
                              <m:ctrlPr>
                                <a:rPr lang="de-CH" i="1">
                                  <a:latin typeface="Cambria Math" panose="02040503050406030204" pitchFamily="18" charset="0"/>
                                </a:rPr>
                              </m:ctrlPr>
                            </m:sSupPr>
                            <m:e>
                              <m:r>
                                <a:rPr lang="de-CH" i="1">
                                  <a:latin typeface="Cambria Math" panose="02040503050406030204" pitchFamily="18" charset="0"/>
                                </a:rPr>
                                <m:t>𝑒</m:t>
                              </m:r>
                            </m:e>
                            <m:sup>
                              <m:r>
                                <a:rPr lang="de-CH" i="1">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de-CH" i="1">
                                  <a:latin typeface="Cambria Math" panose="02040503050406030204" pitchFamily="18" charset="0"/>
                                  <a:ea typeface="Cambria Math" panose="02040503050406030204" pitchFamily="18" charset="0"/>
                                </a:rPr>
                                <m:t>0</m:t>
                              </m:r>
                            </m:sub>
                          </m:sSub>
                          <m:r>
                            <a:rPr lang="de-CH" i="1">
                              <a:latin typeface="Cambria Math" panose="02040503050406030204" pitchFamily="18" charset="0"/>
                              <a:ea typeface="Cambria Math" panose="02040503050406030204" pitchFamily="18" charset="0"/>
                            </a:rPr>
                            <m:t>𝑚</m:t>
                          </m:r>
                        </m:den>
                      </m:f>
                    </m:oMath>
                  </m:oMathPara>
                </a14:m>
                <a:endParaRPr lang="en-US" dirty="0"/>
              </a:p>
            </p:txBody>
          </p:sp>
        </mc:Choice>
        <mc:Fallback xmlns="">
          <p:sp>
            <p:nvSpPr>
              <p:cNvPr id="81" name="Rechteck 80"/>
              <p:cNvSpPr>
                <a:spLocks noRot="1" noChangeAspect="1" noMove="1" noResize="1" noEditPoints="1" noAdjustHandles="1" noChangeArrowheads="1" noChangeShapeType="1" noTextEdit="1"/>
              </p:cNvSpPr>
              <p:nvPr/>
            </p:nvSpPr>
            <p:spPr>
              <a:xfrm>
                <a:off x="3190940" y="5418205"/>
                <a:ext cx="1225528" cy="69519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97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endCondLst>
                                    <p:cond evt="onNext" delay="0">
                                      <p:tgtEl>
                                        <p:sldTgt/>
                                      </p:tgtEl>
                                    </p:cond>
                                  </p:endCondLst>
                                  <p:childTnLst>
                                    <p:animMotion origin="layout" path="M 6.66667E-6 -3.7037E-7 L 6.66667E-6 -0.01459 L 6.66667E-6 0.01458 L 6.66667E-6 -3.7037E-7 Z " pathEditMode="relative" ptsTypes="AAAA">
                                      <p:cBhvr>
                                        <p:cTn id="6" dur="2000" fill="hold"/>
                                        <p:tgtEl>
                                          <p:spTgt spid="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8"/>
          <p:cNvGrpSpPr>
            <a:grpSpLocks/>
          </p:cNvGrpSpPr>
          <p:nvPr/>
        </p:nvGrpSpPr>
        <p:grpSpPr bwMode="auto">
          <a:xfrm>
            <a:off x="5951856" y="800892"/>
            <a:ext cx="5771884" cy="4736308"/>
            <a:chOff x="3504" y="2112"/>
            <a:chExt cx="2256" cy="2134"/>
          </a:xfrm>
        </p:grpSpPr>
        <p:pic>
          <p:nvPicPr>
            <p:cNvPr id="5" name="Picture 8" descr="Plasmon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4" y="2112"/>
              <a:ext cx="2256" cy="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3984"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latin typeface="Comic Sans MS" pitchFamily="66" charset="0"/>
                  <a:sym typeface="Symbol" pitchFamily="18" charset="2"/>
                </a:rPr>
                <a:t>1</a:t>
              </a:r>
            </a:p>
          </p:txBody>
        </p:sp>
        <p:sp>
          <p:nvSpPr>
            <p:cNvPr id="7" name="Text Box 14"/>
            <p:cNvSpPr txBox="1">
              <a:spLocks noChangeArrowheads="1"/>
            </p:cNvSpPr>
            <p:nvPr/>
          </p:nvSpPr>
          <p:spPr bwMode="auto">
            <a:xfrm>
              <a:off x="4224" y="278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latin typeface="Comic Sans MS" pitchFamily="66" charset="0"/>
                  <a:sym typeface="Symbol" pitchFamily="18" charset="2"/>
                </a:rPr>
                <a:t>2</a:t>
              </a:r>
            </a:p>
          </p:txBody>
        </p:sp>
        <p:sp>
          <p:nvSpPr>
            <p:cNvPr id="8" name="Text Box 15"/>
            <p:cNvSpPr txBox="1">
              <a:spLocks noChangeArrowheads="1"/>
            </p:cNvSpPr>
            <p:nvPr/>
          </p:nvSpPr>
          <p:spPr bwMode="auto">
            <a:xfrm>
              <a:off x="4464" y="292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latin typeface="Comic Sans MS" pitchFamily="66" charset="0"/>
                  <a:sym typeface="Symbol" pitchFamily="18" charset="2"/>
                </a:rPr>
                <a:t>3</a:t>
              </a:r>
            </a:p>
          </p:txBody>
        </p:sp>
        <p:sp>
          <p:nvSpPr>
            <p:cNvPr id="9" name="Text Box 16"/>
            <p:cNvSpPr txBox="1">
              <a:spLocks noChangeArrowheads="1"/>
            </p:cNvSpPr>
            <p:nvPr/>
          </p:nvSpPr>
          <p:spPr bwMode="auto">
            <a:xfrm>
              <a:off x="4656"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latin typeface="Comic Sans MS" pitchFamily="66" charset="0"/>
                  <a:sym typeface="Symbol" pitchFamily="18" charset="2"/>
                </a:rPr>
                <a:t>4</a:t>
              </a:r>
            </a:p>
          </p:txBody>
        </p:sp>
        <p:sp>
          <p:nvSpPr>
            <p:cNvPr id="10" name="Text Box 17"/>
            <p:cNvSpPr txBox="1">
              <a:spLocks noChangeArrowheads="1"/>
            </p:cNvSpPr>
            <p:nvPr/>
          </p:nvSpPr>
          <p:spPr bwMode="auto">
            <a:xfrm>
              <a:off x="4871" y="312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latin typeface="Comic Sans MS" pitchFamily="66" charset="0"/>
                  <a:sym typeface="Symbol" pitchFamily="18" charset="2"/>
                </a:rPr>
                <a:t>5</a:t>
              </a:r>
            </a:p>
          </p:txBody>
        </p:sp>
      </p:grpSp>
      <mc:AlternateContent xmlns:mc="http://schemas.openxmlformats.org/markup-compatibility/2006" xmlns:a14="http://schemas.microsoft.com/office/drawing/2010/main">
        <mc:Choice Requires="a14">
          <p:sp>
            <p:nvSpPr>
              <p:cNvPr id="11" name="Text Box 9"/>
              <p:cNvSpPr txBox="1">
                <a:spLocks noChangeArrowheads="1"/>
              </p:cNvSpPr>
              <p:nvPr/>
            </p:nvSpPr>
            <p:spPr bwMode="auto">
              <a:xfrm>
                <a:off x="463570" y="1271926"/>
                <a:ext cx="5194546" cy="49986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dirty="0">
                    <a:latin typeface="+mn-lt"/>
                    <a:sym typeface="Symbol" pitchFamily="18" charset="2"/>
                  </a:rPr>
                  <a:t>Bulk </a:t>
                </a:r>
                <a:r>
                  <a:rPr lang="en-US" sz="1800" dirty="0" err="1">
                    <a:latin typeface="+mn-lt"/>
                    <a:sym typeface="Symbol" pitchFamily="18" charset="2"/>
                  </a:rPr>
                  <a:t>plasmons</a:t>
                </a:r>
                <a:r>
                  <a:rPr lang="en-US" sz="1800" dirty="0">
                    <a:latin typeface="+mn-lt"/>
                    <a:sym typeface="Symbol" pitchFamily="18" charset="2"/>
                  </a:rPr>
                  <a:t> can also be looked at as harmonic oscillators with energy quantum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𝑝</m:t>
                        </m:r>
                      </m:sub>
                    </m:sSub>
                  </m:oMath>
                </a14:m>
                <a:r>
                  <a:rPr lang="en-US" sz="1800" dirty="0">
                    <a:latin typeface="+mn-lt"/>
                    <a:sym typeface="Symbol" pitchFamily="18" charset="2"/>
                  </a:rPr>
                  <a:t>. </a:t>
                </a:r>
              </a:p>
              <a:p>
                <a:pPr>
                  <a:spcBef>
                    <a:spcPct val="50000"/>
                  </a:spcBef>
                </a:pPr>
                <a:r>
                  <a:rPr lang="en-US" sz="1800" dirty="0">
                    <a:latin typeface="+mn-lt"/>
                    <a:sym typeface="Symbol" pitchFamily="18" charset="2"/>
                  </a:rPr>
                  <a:t>Bulk </a:t>
                </a:r>
                <a:r>
                  <a:rPr lang="en-US" sz="1800" dirty="0" err="1">
                    <a:latin typeface="+mn-lt"/>
                    <a:sym typeface="Symbol" pitchFamily="18" charset="2"/>
                  </a:rPr>
                  <a:t>plasmons</a:t>
                </a:r>
                <a:r>
                  <a:rPr lang="en-US" sz="1800" dirty="0">
                    <a:latin typeface="+mn-lt"/>
                    <a:sym typeface="Symbol" pitchFamily="18" charset="2"/>
                  </a:rPr>
                  <a:t> can not be excited by conventional transversal electromagnetic waves.</a:t>
                </a:r>
              </a:p>
              <a:p>
                <a:pPr>
                  <a:spcBef>
                    <a:spcPct val="50000"/>
                  </a:spcBef>
                </a:pPr>
                <a:r>
                  <a:rPr lang="en-US" sz="1800" dirty="0">
                    <a:latin typeface="+mn-lt"/>
                    <a:sym typeface="Symbol" pitchFamily="18" charset="2"/>
                  </a:rPr>
                  <a:t>Inelastic scattering techniques, however, can be used such as electron energy-loss spectroscopy (EELS, see figure to the right). Electrons with an energy of 2</a:t>
                </a:r>
                <a:r>
                  <a:rPr lang="en-US" sz="1800" baseline="-25000" dirty="0">
                    <a:latin typeface="+mn-lt"/>
                    <a:sym typeface="Symbol" pitchFamily="18" charset="2"/>
                  </a:rPr>
                  <a:t> </a:t>
                </a:r>
                <a:r>
                  <a:rPr lang="en-US" sz="1800" dirty="0" err="1">
                    <a:latin typeface="+mn-lt"/>
                    <a:sym typeface="Symbol" pitchFamily="18" charset="2"/>
                  </a:rPr>
                  <a:t>keV</a:t>
                </a:r>
                <a:r>
                  <a:rPr lang="en-US" sz="1800" dirty="0">
                    <a:latin typeface="+mn-lt"/>
                    <a:sym typeface="Symbol" pitchFamily="18" charset="2"/>
                  </a:rPr>
                  <a:t> are reflected from an Al surface and lose energy  by exciting 1, 2, 3,… </a:t>
                </a:r>
                <a:r>
                  <a:rPr lang="en-US" sz="1800" dirty="0" err="1">
                    <a:latin typeface="+mn-lt"/>
                    <a:sym typeface="Symbol" pitchFamily="18" charset="2"/>
                  </a:rPr>
                  <a:t>plasmons</a:t>
                </a:r>
                <a:r>
                  <a:rPr lang="en-US" sz="1800" dirty="0">
                    <a:latin typeface="+mn-lt"/>
                    <a:sym typeface="Symbol" pitchFamily="18" charset="2"/>
                  </a:rPr>
                  <a:t> (figure to the right). The larger peaks at multiples of </a:t>
                </a:r>
                <a14:m>
                  <m:oMath xmlns:m="http://schemas.openxmlformats.org/officeDocument/2006/math">
                    <m:r>
                      <a:rPr lang="en-US" sz="1800" i="1" smtClean="0">
                        <a:latin typeface="Cambria Math" panose="02040503050406030204" pitchFamily="18" charset="0"/>
                        <a:ea typeface="Cambria Math" panose="02040503050406030204" pitchFamily="18" charset="0"/>
                      </a:rPr>
                      <m:t>ℏ</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𝑝</m:t>
                        </m:r>
                      </m:sub>
                    </m:sSub>
                    <m:r>
                      <a:rPr lang="en-US" sz="1800" b="0" i="1" smtClean="0">
                        <a:latin typeface="Cambria Math" panose="02040503050406030204" pitchFamily="18" charset="0"/>
                        <a:ea typeface="Cambria Math" panose="02040503050406030204" pitchFamily="18" charset="0"/>
                      </a:rPr>
                      <m:t>=</m:t>
                    </m:r>
                  </m:oMath>
                </a14:m>
                <a:r>
                  <a:rPr lang="en-US" sz="1800" dirty="0">
                    <a:latin typeface="+mn-lt"/>
                    <a:sym typeface="Symbol" pitchFamily="18" charset="2"/>
                  </a:rPr>
                  <a:t>15.3</a:t>
                </a:r>
                <a:r>
                  <a:rPr lang="en-US" sz="1800" baseline="-25000" dirty="0">
                    <a:latin typeface="+mn-lt"/>
                    <a:sym typeface="Symbol" pitchFamily="18" charset="2"/>
                  </a:rPr>
                  <a:t> </a:t>
                </a:r>
                <a:r>
                  <a:rPr lang="en-US" sz="1800" dirty="0">
                    <a:latin typeface="+mn-lt"/>
                    <a:sym typeface="Symbol" pitchFamily="18" charset="2"/>
                  </a:rPr>
                  <a:t>eV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𝑝</m:t>
                        </m:r>
                      </m:sub>
                    </m:sSub>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2.3∙</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16</m:t>
                        </m:r>
                      </m:sup>
                    </m:sSup>
                    <m:r>
                      <a:rPr lang="en-US" sz="1800" b="0" i="1" smtClean="0">
                        <a:latin typeface="Cambria Math" panose="02040503050406030204" pitchFamily="18" charset="0"/>
                        <a:ea typeface="Cambria Math" panose="02040503050406030204" pitchFamily="18" charset="0"/>
                      </a:rPr>
                      <m:t> </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𝑠</m:t>
                        </m:r>
                      </m:e>
                      <m:sup>
                        <m:r>
                          <a:rPr lang="en-US" sz="1800" b="0" i="1" smtClean="0">
                            <a:latin typeface="Cambria Math" panose="02040503050406030204" pitchFamily="18" charset="0"/>
                            <a:ea typeface="Cambria Math" panose="02040503050406030204" pitchFamily="18" charset="0"/>
                          </a:rPr>
                          <m:t>−1</m:t>
                        </m:r>
                      </m:sup>
                    </m:sSup>
                    <m:r>
                      <a:rPr lang="en-US" sz="1800" b="0" i="1" smtClean="0">
                        <a:latin typeface="Cambria Math" panose="02040503050406030204" pitchFamily="18" charset="0"/>
                        <a:ea typeface="Cambria Math" panose="02040503050406030204" pitchFamily="18" charset="0"/>
                      </a:rPr>
                      <m:t>)</m:t>
                    </m:r>
                  </m:oMath>
                </a14:m>
                <a:r>
                  <a:rPr lang="en-US" sz="1800" dirty="0">
                    <a:latin typeface="+mn-lt"/>
                    <a:sym typeface="Symbol" pitchFamily="18" charset="2"/>
                  </a:rPr>
                  <a:t> are from bulk </a:t>
                </a:r>
                <a:r>
                  <a:rPr lang="en-US" sz="1800" dirty="0" err="1">
                    <a:latin typeface="+mn-lt"/>
                    <a:sym typeface="Symbol" pitchFamily="18" charset="2"/>
                  </a:rPr>
                  <a:t>plasmons</a:t>
                </a:r>
                <a:r>
                  <a:rPr lang="en-US" sz="1800" dirty="0">
                    <a:latin typeface="+mn-lt"/>
                    <a:sym typeface="Symbol" pitchFamily="18" charset="2"/>
                  </a:rPr>
                  <a:t>, the smaller peaks at 10.3</a:t>
                </a:r>
                <a:r>
                  <a:rPr lang="en-US" sz="1800" baseline="-25000" dirty="0">
                    <a:latin typeface="+mn-lt"/>
                    <a:sym typeface="Symbol" pitchFamily="18" charset="2"/>
                  </a:rPr>
                  <a:t> </a:t>
                </a:r>
                <a:r>
                  <a:rPr lang="en-US" sz="1800" dirty="0">
                    <a:latin typeface="+mn-lt"/>
                    <a:sym typeface="Symbol" pitchFamily="18" charset="2"/>
                  </a:rPr>
                  <a:t>eV originate from surface </a:t>
                </a:r>
                <a:r>
                  <a:rPr lang="en-US" sz="1800" dirty="0" err="1">
                    <a:latin typeface="+mn-lt"/>
                    <a:sym typeface="Symbol" pitchFamily="18" charset="2"/>
                  </a:rPr>
                  <a:t>plasmons</a:t>
                </a:r>
                <a:r>
                  <a:rPr lang="en-US" sz="1800" dirty="0">
                    <a:latin typeface="+mn-lt"/>
                    <a:sym typeface="Symbol" pitchFamily="18" charset="2"/>
                  </a:rPr>
                  <a:t>.</a:t>
                </a:r>
              </a:p>
              <a:p>
                <a:pPr>
                  <a:spcBef>
                    <a:spcPct val="50000"/>
                  </a:spcBef>
                </a:pPr>
                <a:r>
                  <a:rPr lang="en-US" sz="1800" dirty="0">
                    <a:latin typeface="+mn-lt"/>
                    <a:sym typeface="Symbol" pitchFamily="18" charset="2"/>
                  </a:rPr>
                  <a:t>Inelastic photon scattering can also be used, e.g. Raman scattering. Very often, </a:t>
                </a:r>
                <a:r>
                  <a:rPr lang="en-US" sz="1800" dirty="0" err="1">
                    <a:latin typeface="+mn-lt"/>
                    <a:sym typeface="Symbol" pitchFamily="18" charset="2"/>
                  </a:rPr>
                  <a:t>plasmons</a:t>
                </a:r>
                <a:r>
                  <a:rPr lang="en-US" sz="1800" dirty="0">
                    <a:latin typeface="+mn-lt"/>
                    <a:sym typeface="Symbol" pitchFamily="18" charset="2"/>
                  </a:rPr>
                  <a:t> are also observed as satellites in XPS spectra, due to inelastic scattering of X-ray photons.</a:t>
                </a:r>
              </a:p>
            </p:txBody>
          </p:sp>
        </mc:Choice>
        <mc:Fallback xmlns="">
          <p:sp>
            <p:nvSpPr>
              <p:cNvPr id="11" name="Text Box 9"/>
              <p:cNvSpPr txBox="1">
                <a:spLocks noRot="1" noChangeAspect="1" noMove="1" noResize="1" noEditPoints="1" noAdjustHandles="1" noChangeArrowheads="1" noChangeShapeType="1" noTextEdit="1"/>
              </p:cNvSpPr>
              <p:nvPr/>
            </p:nvSpPr>
            <p:spPr bwMode="auto">
              <a:xfrm>
                <a:off x="463570" y="1271926"/>
                <a:ext cx="5194546" cy="4998612"/>
              </a:xfrm>
              <a:prstGeom prst="rect">
                <a:avLst/>
              </a:prstGeom>
              <a:blipFill>
                <a:blip r:embed="rId3"/>
                <a:stretch>
                  <a:fillRect l="-939" t="-732" r="-352" b="-73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CH">
                    <a:noFill/>
                  </a:rPr>
                  <a:t> </a:t>
                </a:r>
              </a:p>
            </p:txBody>
          </p:sp>
        </mc:Fallback>
      </mc:AlternateContent>
      <p:sp>
        <p:nvSpPr>
          <p:cNvPr id="12" name="Titel 13"/>
          <p:cNvSpPr txBox="1">
            <a:spLocks/>
          </p:cNvSpPr>
          <p:nvPr/>
        </p:nvSpPr>
        <p:spPr>
          <a:xfrm>
            <a:off x="467544" y="523528"/>
            <a:ext cx="10962456" cy="1584176"/>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r>
              <a:rPr lang="en-US" sz="2400" i="1" dirty="0">
                <a:latin typeface="+mn-lt"/>
              </a:rPr>
              <a:t>The detection of “bulk” </a:t>
            </a:r>
            <a:r>
              <a:rPr lang="en-US" sz="2400" i="1" dirty="0" err="1">
                <a:latin typeface="+mn-lt"/>
              </a:rPr>
              <a:t>plasmons</a:t>
            </a:r>
            <a:endParaRPr lang="en-US" sz="2400" i="1" dirty="0">
              <a:latin typeface="+mn-lt"/>
            </a:endParaRPr>
          </a:p>
        </p:txBody>
      </p:sp>
      <p:sp>
        <p:nvSpPr>
          <p:cNvPr id="13" name="Rechteck 12"/>
          <p:cNvSpPr/>
          <p:nvPr/>
        </p:nvSpPr>
        <p:spPr>
          <a:xfrm>
            <a:off x="6741944" y="5782423"/>
            <a:ext cx="4663777" cy="369332"/>
          </a:xfrm>
          <a:prstGeom prst="rect">
            <a:avLst/>
          </a:prstGeom>
        </p:spPr>
        <p:txBody>
          <a:bodyPr wrap="none">
            <a:spAutoFit/>
          </a:bodyPr>
          <a:lstStyle/>
          <a:p>
            <a:r>
              <a:rPr lang="en-US" dirty="0">
                <a:sym typeface="Symbol" pitchFamily="18" charset="2"/>
              </a:rPr>
              <a:t>C.J. Powell, J. B. Swan, Phys. Rev. 115, 869 1959 </a:t>
            </a:r>
            <a:endParaRPr lang="en-US" dirty="0"/>
          </a:p>
        </p:txBody>
      </p:sp>
    </p:spTree>
    <p:extLst>
      <p:ext uri="{BB962C8B-B14F-4D97-AF65-F5344CB8AC3E}">
        <p14:creationId xmlns:p14="http://schemas.microsoft.com/office/powerpoint/2010/main" val="400691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3"/>
          <p:cNvSpPr txBox="1">
            <a:spLocks/>
          </p:cNvSpPr>
          <p:nvPr/>
        </p:nvSpPr>
        <p:spPr>
          <a:xfrm>
            <a:off x="467544" y="409267"/>
            <a:ext cx="10359206" cy="1584176"/>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r>
              <a:rPr lang="en-US" sz="2400" i="1" dirty="0">
                <a:latin typeface="+mn-lt"/>
              </a:rPr>
              <a:t>Surface </a:t>
            </a:r>
            <a:r>
              <a:rPr lang="en-US" sz="2400" i="1" dirty="0" err="1">
                <a:latin typeface="+mn-lt"/>
              </a:rPr>
              <a:t>plasmons</a:t>
            </a:r>
            <a:r>
              <a:rPr lang="en-US" sz="2400" i="1" dirty="0">
                <a:latin typeface="+mn-lt"/>
              </a:rPr>
              <a:t> (or surface </a:t>
            </a:r>
            <a:r>
              <a:rPr lang="en-US" sz="2400" i="1" dirty="0" err="1">
                <a:latin typeface="+mn-lt"/>
              </a:rPr>
              <a:t>plasmon-polaritons</a:t>
            </a:r>
            <a:r>
              <a:rPr lang="en-US" sz="2400" i="1" dirty="0">
                <a:latin typeface="+mn-lt"/>
              </a:rPr>
              <a:t>) can be excited by photons (but only using a trick)</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147" y="4040630"/>
            <a:ext cx="3957096" cy="245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p:cNvSpPr txBox="1">
            <a:spLocks noChangeArrowheads="1"/>
          </p:cNvSpPr>
          <p:nvPr/>
        </p:nvSpPr>
        <p:spPr bwMode="auto">
          <a:xfrm>
            <a:off x="467544" y="1508385"/>
            <a:ext cx="108811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dirty="0">
                <a:latin typeface="+mn-lt"/>
                <a:sym typeface="Symbol" pitchFamily="18" charset="2"/>
              </a:rPr>
              <a:t>Surface </a:t>
            </a:r>
            <a:r>
              <a:rPr lang="en-US" sz="1800" dirty="0" err="1">
                <a:latin typeface="+mn-lt"/>
                <a:sym typeface="Symbol" pitchFamily="18" charset="2"/>
              </a:rPr>
              <a:t>plasmons</a:t>
            </a:r>
            <a:r>
              <a:rPr lang="en-US" sz="1800" dirty="0">
                <a:latin typeface="+mn-lt"/>
                <a:sym typeface="Symbol" pitchFamily="18" charset="2"/>
              </a:rPr>
              <a:t> are waves propagating along the surface of a metal and have both transversal and longitudinal field components that decay exponentially along the direction perpendicular to the surface. On the metallic side, the wave is confined by the skin depth, on the side of the dielectric the wave is evanescent, similarly to the case of total reflection. </a:t>
            </a:r>
          </a:p>
        </p:txBody>
      </p:sp>
      <mc:AlternateContent xmlns:mc="http://schemas.openxmlformats.org/markup-compatibility/2006" xmlns:a14="http://schemas.microsoft.com/office/drawing/2010/main">
        <mc:Choice Requires="a14">
          <p:sp>
            <p:nvSpPr>
              <p:cNvPr id="13" name="Rechteck 12"/>
              <p:cNvSpPr/>
              <p:nvPr/>
            </p:nvSpPr>
            <p:spPr>
              <a:xfrm>
                <a:off x="9005046" y="4610725"/>
                <a:ext cx="2443041"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𝓀</m:t>
                          </m:r>
                        </m:e>
                        <m:sub>
                          <m:r>
                            <a:rPr lang="en-US" b="0" i="1" smtClean="0">
                              <a:latin typeface="Cambria Math" panose="02040503050406030204" pitchFamily="18" charset="0"/>
                            </a:rPr>
                            <m:t>𝑆𝑃</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rPr>
                            <m:t>𝑐</m:t>
                          </m:r>
                        </m:den>
                      </m:f>
                      <m:rad>
                        <m:radPr>
                          <m:degHide m:val="on"/>
                          <m:ctrlPr>
                            <a:rPr lang="en-US" i="1" smtClean="0">
                              <a:latin typeface="Cambria Math" panose="02040503050406030204" pitchFamily="18" charset="0"/>
                              <a:ea typeface="Cambria Math" panose="02040503050406030204" pitchFamily="18" charset="0"/>
                            </a:rPr>
                          </m:ctrlPr>
                        </m:radPr>
                        <m:deg/>
                        <m:e>
                          <m:f>
                            <m:fPr>
                              <m:ctrlPr>
                                <a:rPr lang="en-US"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sym typeface="Symbol" pitchFamily="18" charset="2"/>
                                        </a:rPr>
                                      </m:ctrlPr>
                                    </m:accPr>
                                    <m:e>
                                      <m:r>
                                        <a:rPr lang="en-US" i="1">
                                          <a:latin typeface="Cambria Math" panose="02040503050406030204" pitchFamily="18" charset="0"/>
                                          <a:ea typeface="Cambria Math" panose="02040503050406030204" pitchFamily="18" charset="0"/>
                                        </a:rPr>
                                        <m:t>𝜀</m:t>
                                      </m:r>
                                    </m:e>
                                  </m:acc>
                                </m:e>
                                <m:sub>
                                  <m:r>
                                    <a:rPr lang="de-CH" i="1">
                                      <a:latin typeface="Cambria Math" panose="02040503050406030204" pitchFamily="18" charset="0"/>
                                      <a:ea typeface="Cambria Math" panose="02040503050406030204" pitchFamily="18" charset="0"/>
                                    </a:rPr>
                                    <m:t>𝑀</m:t>
                                  </m:r>
                                </m:sub>
                              </m:sSub>
                              <m:r>
                                <a:rPr lang="de-CH"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𝜔</m:t>
                              </m:r>
                              <m:r>
                                <a:rPr lang="de-CH"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𝐷</m:t>
                                  </m:r>
                                </m:sub>
                              </m:sSub>
                            </m:num>
                            <m:den>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sym typeface="Symbol" pitchFamily="18" charset="2"/>
                                        </a:rPr>
                                      </m:ctrlPr>
                                    </m:accPr>
                                    <m:e>
                                      <m:r>
                                        <a:rPr lang="en-US" i="1">
                                          <a:latin typeface="Cambria Math" panose="02040503050406030204" pitchFamily="18" charset="0"/>
                                          <a:ea typeface="Cambria Math" panose="02040503050406030204" pitchFamily="18" charset="0"/>
                                        </a:rPr>
                                        <m:t>𝜀</m:t>
                                      </m:r>
                                    </m:e>
                                  </m:acc>
                                </m:e>
                                <m:sub>
                                  <m:r>
                                    <a:rPr lang="de-CH" i="1">
                                      <a:latin typeface="Cambria Math" panose="02040503050406030204" pitchFamily="18" charset="0"/>
                                      <a:ea typeface="Cambria Math" panose="02040503050406030204" pitchFamily="18" charset="0"/>
                                    </a:rPr>
                                    <m:t>𝑀</m:t>
                                  </m:r>
                                </m:sub>
                              </m:sSub>
                              <m:r>
                                <a:rPr lang="de-CH"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𝜔</m:t>
                              </m:r>
                              <m:r>
                                <a:rPr lang="de-CH"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𝐷</m:t>
                                  </m:r>
                                </m:sub>
                              </m:sSub>
                            </m:den>
                          </m:f>
                        </m:e>
                      </m:rad>
                    </m:oMath>
                  </m:oMathPara>
                </a14:m>
                <a:endParaRPr lang="en-US" dirty="0"/>
              </a:p>
            </p:txBody>
          </p:sp>
        </mc:Choice>
        <mc:Fallback xmlns="">
          <p:sp>
            <p:nvSpPr>
              <p:cNvPr id="13" name="Rechteck 12"/>
              <p:cNvSpPr>
                <a:spLocks noRot="1" noChangeAspect="1" noMove="1" noResize="1" noEditPoints="1" noAdjustHandles="1" noChangeArrowheads="1" noChangeShapeType="1" noTextEdit="1"/>
              </p:cNvSpPr>
              <p:nvPr/>
            </p:nvSpPr>
            <p:spPr>
              <a:xfrm>
                <a:off x="9005046" y="4610725"/>
                <a:ext cx="2443041" cy="910699"/>
              </a:xfrm>
              <a:prstGeom prst="rect">
                <a:avLst/>
              </a:prstGeom>
              <a:blipFill>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6" name="Rechteck 15"/>
              <p:cNvSpPr/>
              <p:nvPr/>
            </p:nvSpPr>
            <p:spPr>
              <a:xfrm>
                <a:off x="5647147" y="2741075"/>
                <a:ext cx="6096000" cy="923330"/>
              </a:xfrm>
              <a:prstGeom prst="rect">
                <a:avLst/>
              </a:prstGeom>
            </p:spPr>
            <p:txBody>
              <a:bodyPr>
                <a:spAutoFit/>
              </a:bodyPr>
              <a:lstStyle/>
              <a:p>
                <a:pPr>
                  <a:spcBef>
                    <a:spcPct val="50000"/>
                  </a:spcBef>
                </a:pPr>
                <a:r>
                  <a:rPr lang="en-US" dirty="0">
                    <a:sym typeface="Symbol" pitchFamily="18" charset="2"/>
                  </a:rPr>
                  <a:t>Surface </a:t>
                </a:r>
                <a:r>
                  <a:rPr lang="en-US" dirty="0" err="1">
                    <a:sym typeface="Symbol" pitchFamily="18" charset="2"/>
                  </a:rPr>
                  <a:t>plasmons</a:t>
                </a:r>
                <a:r>
                  <a:rPr lang="en-US" dirty="0">
                    <a:sym typeface="Symbol" pitchFamily="18" charset="2"/>
                  </a:rPr>
                  <a:t> have a particular dispersion relation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en-US" i="1">
                            <a:latin typeface="Cambria Math" panose="02040503050406030204" pitchFamily="18" charset="0"/>
                          </a:rPr>
                          <m:t>𝑆𝑃</m:t>
                        </m:r>
                      </m:sub>
                    </m:sSub>
                  </m:oMath>
                </a14:m>
                <a:r>
                  <a:rPr lang="en-US" dirty="0">
                    <a:sym typeface="Symbol" pitchFamily="18" charset="2"/>
                  </a:rPr>
                  <a:t> that makes it impossible to use an electromagnetic wave directly for exciting the surface </a:t>
                </a:r>
                <a:r>
                  <a:rPr lang="en-US" dirty="0" err="1">
                    <a:sym typeface="Symbol" pitchFamily="18" charset="2"/>
                  </a:rPr>
                  <a:t>plasmon</a:t>
                </a:r>
                <a:r>
                  <a:rPr lang="en-US" dirty="0">
                    <a:sym typeface="Symbol" pitchFamily="18" charset="2"/>
                  </a:rPr>
                  <a:t>.</a:t>
                </a:r>
              </a:p>
            </p:txBody>
          </p:sp>
        </mc:Choice>
        <mc:Fallback xmlns="">
          <p:sp>
            <p:nvSpPr>
              <p:cNvPr id="16" name="Rechteck 15"/>
              <p:cNvSpPr>
                <a:spLocks noRot="1" noChangeAspect="1" noMove="1" noResize="1" noEditPoints="1" noAdjustHandles="1" noChangeArrowheads="1" noChangeShapeType="1" noTextEdit="1"/>
              </p:cNvSpPr>
              <p:nvPr/>
            </p:nvSpPr>
            <p:spPr>
              <a:xfrm>
                <a:off x="5647147" y="2741075"/>
                <a:ext cx="6096000" cy="923330"/>
              </a:xfrm>
              <a:prstGeom prst="rect">
                <a:avLst/>
              </a:prstGeom>
              <a:blipFill>
                <a:blip r:embed="rId4"/>
                <a:stretch>
                  <a:fillRect l="-800" t="-3974" r="-1300"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hteck 16"/>
              <p:cNvSpPr/>
              <p:nvPr/>
            </p:nvSpPr>
            <p:spPr>
              <a:xfrm>
                <a:off x="6971919" y="3822545"/>
                <a:ext cx="1723228" cy="566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en-US" b="0" i="1" smtClean="0">
                              <a:latin typeface="Cambria Math" panose="02040503050406030204" pitchFamily="18" charset="0"/>
                              <a:ea typeface="Cambria Math" panose="02040503050406030204" pitchFamily="18" charset="0"/>
                            </a:rPr>
                            <m:t>𝑓𝑟𝑒𝑒</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rPr>
                            <m:t>𝑐</m:t>
                          </m:r>
                        </m:den>
                      </m:f>
                      <m:rad>
                        <m:radPr>
                          <m:degHide m:val="on"/>
                          <m:ctrlPr>
                            <a:rPr lang="en-US" b="0"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de-CH" b="0" i="1" smtClean="0">
                                  <a:latin typeface="Cambria Math" panose="02040503050406030204" pitchFamily="18" charset="0"/>
                                </a:rPr>
                                <m:t>𝐷</m:t>
                              </m:r>
                            </m:sub>
                          </m:sSub>
                        </m:e>
                      </m:rad>
                    </m:oMath>
                  </m:oMathPara>
                </a14:m>
                <a:endParaRPr lang="en-US" dirty="0"/>
              </a:p>
            </p:txBody>
          </p:sp>
        </mc:Choice>
        <mc:Fallback xmlns="">
          <p:sp>
            <p:nvSpPr>
              <p:cNvPr id="17" name="Rechteck 16"/>
              <p:cNvSpPr>
                <a:spLocks noRot="1" noChangeAspect="1" noMove="1" noResize="1" noEditPoints="1" noAdjustHandles="1" noChangeArrowheads="1" noChangeShapeType="1" noTextEdit="1"/>
              </p:cNvSpPr>
              <p:nvPr/>
            </p:nvSpPr>
            <p:spPr>
              <a:xfrm>
                <a:off x="6971919" y="3822545"/>
                <a:ext cx="1723228" cy="566758"/>
              </a:xfrm>
              <a:prstGeom prst="rect">
                <a:avLst/>
              </a:prstGeom>
              <a:blipFill>
                <a:blip r:embed="rId5"/>
                <a:stretch>
                  <a:fillRect/>
                </a:stretch>
              </a:blipFill>
            </p:spPr>
            <p:txBody>
              <a:bodyPr/>
              <a:lstStyle/>
              <a:p>
                <a:r>
                  <a:rPr lang="de-CH">
                    <a:noFill/>
                  </a:rPr>
                  <a:t> </a:t>
                </a:r>
              </a:p>
            </p:txBody>
          </p:sp>
        </mc:Fallback>
      </mc:AlternateContent>
      <p:pic>
        <p:nvPicPr>
          <p:cNvPr id="18" name="Grafik 17"/>
          <p:cNvPicPr>
            <a:picLocks noChangeAspect="1"/>
          </p:cNvPicPr>
          <p:nvPr/>
        </p:nvPicPr>
        <p:blipFill>
          <a:blip r:embed="rId6"/>
          <a:stretch>
            <a:fillRect/>
          </a:stretch>
        </p:blipFill>
        <p:spPr>
          <a:xfrm>
            <a:off x="464698" y="3230104"/>
            <a:ext cx="4560125" cy="3331029"/>
          </a:xfrm>
          <a:prstGeom prst="rect">
            <a:avLst/>
          </a:prstGeom>
        </p:spPr>
      </p:pic>
      <mc:AlternateContent xmlns:mc="http://schemas.openxmlformats.org/markup-compatibility/2006" xmlns:a14="http://schemas.microsoft.com/office/drawing/2010/main">
        <mc:Choice Requires="a14">
          <p:sp>
            <p:nvSpPr>
              <p:cNvPr id="2" name="Rechteck 1"/>
              <p:cNvSpPr/>
              <p:nvPr/>
            </p:nvSpPr>
            <p:spPr>
              <a:xfrm>
                <a:off x="3159131" y="6191801"/>
                <a:ext cx="5004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sym typeface="Symbol" pitchFamily="18" charset="2"/>
                                </a:rPr>
                              </m:ctrlPr>
                            </m:accPr>
                            <m:e>
                              <m:r>
                                <a:rPr lang="en-US" i="1">
                                  <a:latin typeface="Cambria Math" panose="02040503050406030204" pitchFamily="18" charset="0"/>
                                  <a:ea typeface="Cambria Math" panose="02040503050406030204" pitchFamily="18" charset="0"/>
                                </a:rPr>
                                <m:t>𝜀</m:t>
                              </m:r>
                            </m:e>
                          </m:acc>
                        </m:e>
                        <m:sub>
                          <m:r>
                            <a:rPr lang="de-CH" i="1">
                              <a:latin typeface="Cambria Math" panose="02040503050406030204" pitchFamily="18" charset="0"/>
                              <a:ea typeface="Cambria Math" panose="02040503050406030204" pitchFamily="18" charset="0"/>
                            </a:rPr>
                            <m:t>𝑀</m:t>
                          </m:r>
                        </m:sub>
                      </m:sSub>
                    </m:oMath>
                  </m:oMathPara>
                </a14:m>
                <a:endParaRPr lang="en-US" dirty="0"/>
              </a:p>
            </p:txBody>
          </p:sp>
        </mc:Choice>
        <mc:Fallback xmlns="">
          <p:sp>
            <p:nvSpPr>
              <p:cNvPr id="2" name="Rechteck 1"/>
              <p:cNvSpPr>
                <a:spLocks noRot="1" noChangeAspect="1" noMove="1" noResize="1" noEditPoints="1" noAdjustHandles="1" noChangeArrowheads="1" noChangeShapeType="1" noTextEdit="1"/>
              </p:cNvSpPr>
              <p:nvPr/>
            </p:nvSpPr>
            <p:spPr>
              <a:xfrm>
                <a:off x="3159131" y="6191801"/>
                <a:ext cx="500458" cy="369332"/>
              </a:xfrm>
              <a:prstGeom prst="rect">
                <a:avLst/>
              </a:prstGeom>
              <a:blipFill>
                <a:blip r:embed="rId7"/>
                <a:stretch>
                  <a:fillRect r="-15854"/>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3102569" y="4426059"/>
                <a:ext cx="473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𝐷</m:t>
                          </m:r>
                        </m:sub>
                      </m:sSub>
                    </m:oMath>
                  </m:oMathPara>
                </a14:m>
                <a:endParaRPr lang="en-US" dirty="0"/>
              </a:p>
            </p:txBody>
          </p:sp>
        </mc:Choice>
        <mc:Fallback xmlns="">
          <p:sp>
            <p:nvSpPr>
              <p:cNvPr id="3" name="Rechteck 2"/>
              <p:cNvSpPr>
                <a:spLocks noRot="1" noChangeAspect="1" noMove="1" noResize="1" noEditPoints="1" noAdjustHandles="1" noChangeArrowheads="1" noChangeShapeType="1" noTextEdit="1"/>
              </p:cNvSpPr>
              <p:nvPr/>
            </p:nvSpPr>
            <p:spPr>
              <a:xfrm>
                <a:off x="3102569" y="4426059"/>
                <a:ext cx="473206"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322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55565" y="3522157"/>
            <a:ext cx="3535007" cy="369332"/>
          </a:xfrm>
          <a:prstGeom prst="rect">
            <a:avLst/>
          </a:prstGeom>
          <a:solidFill>
            <a:schemeClr val="bg1"/>
          </a:solidFill>
          <a:ln>
            <a:noFill/>
          </a:ln>
        </p:spPr>
        <p:txBody>
          <a:bodyPr wrap="none">
            <a:spAutoFit/>
          </a:bodyPr>
          <a:lstStyle/>
          <a:p>
            <a:r>
              <a:rPr lang="en-US" dirty="0" err="1">
                <a:sym typeface="Symbol" pitchFamily="18" charset="2"/>
              </a:rPr>
              <a:t>Kretschmann-Raether</a:t>
            </a:r>
            <a:r>
              <a:rPr lang="en-US" dirty="0">
                <a:sym typeface="Symbol" pitchFamily="18" charset="2"/>
              </a:rPr>
              <a:t> configuration</a:t>
            </a:r>
            <a:endParaRPr lang="en-US" dirty="0"/>
          </a:p>
        </p:txBody>
      </p:sp>
      <p:sp>
        <p:nvSpPr>
          <p:cNvPr id="7" name="Rechteck 6"/>
          <p:cNvSpPr/>
          <p:nvPr/>
        </p:nvSpPr>
        <p:spPr>
          <a:xfrm>
            <a:off x="7462968" y="1154788"/>
            <a:ext cx="1909882" cy="369332"/>
          </a:xfrm>
          <a:prstGeom prst="rect">
            <a:avLst/>
          </a:prstGeom>
          <a:solidFill>
            <a:schemeClr val="bg1"/>
          </a:solidFill>
          <a:ln>
            <a:noFill/>
          </a:ln>
        </p:spPr>
        <p:txBody>
          <a:bodyPr wrap="none">
            <a:spAutoFit/>
          </a:bodyPr>
          <a:lstStyle/>
          <a:p>
            <a:r>
              <a:rPr lang="en-US" dirty="0">
                <a:sym typeface="Symbol" pitchFamily="18" charset="2"/>
              </a:rPr>
              <a:t>Otto configuration</a:t>
            </a:r>
            <a:endParaRPr lang="en-US"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019" y="4166647"/>
            <a:ext cx="2819202" cy="219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3"/>
          <p:cNvSpPr txBox="1">
            <a:spLocks/>
          </p:cNvSpPr>
          <p:nvPr/>
        </p:nvSpPr>
        <p:spPr>
          <a:xfrm>
            <a:off x="467543" y="404664"/>
            <a:ext cx="11464107" cy="864096"/>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r>
              <a:rPr lang="en-US" sz="2400" i="1" dirty="0">
                <a:latin typeface="+mn-lt"/>
              </a:rPr>
              <a:t>Excitation of surface </a:t>
            </a:r>
            <a:r>
              <a:rPr lang="en-US" sz="2400" i="1" dirty="0" err="1">
                <a:latin typeface="+mn-lt"/>
              </a:rPr>
              <a:t>plasmons</a:t>
            </a:r>
            <a:r>
              <a:rPr lang="en-US" sz="2400" i="1" dirty="0">
                <a:latin typeface="+mn-lt"/>
              </a:rPr>
              <a:t> with light (only p polarized light)</a:t>
            </a: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45" y="1299598"/>
            <a:ext cx="4506081" cy="234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p:cNvSpPr/>
          <p:nvPr/>
        </p:nvSpPr>
        <p:spPr>
          <a:xfrm>
            <a:off x="7322019" y="3695367"/>
            <a:ext cx="1678536" cy="369332"/>
          </a:xfrm>
          <a:prstGeom prst="rect">
            <a:avLst/>
          </a:prstGeom>
          <a:solidFill>
            <a:schemeClr val="bg1"/>
          </a:solidFill>
          <a:ln>
            <a:noFill/>
          </a:ln>
        </p:spPr>
        <p:txBody>
          <a:bodyPr wrap="none">
            <a:spAutoFit/>
          </a:bodyPr>
          <a:lstStyle/>
          <a:p>
            <a:r>
              <a:rPr lang="en-US" dirty="0">
                <a:sym typeface="Symbol" pitchFamily="18" charset="2"/>
              </a:rPr>
              <a:t>Surface gratings</a:t>
            </a:r>
            <a:endParaRPr lang="en-US" dirty="0"/>
          </a:p>
        </p:txBody>
      </p:sp>
      <p:grpSp>
        <p:nvGrpSpPr>
          <p:cNvPr id="26" name="Gruppieren 25"/>
          <p:cNvGrpSpPr/>
          <p:nvPr/>
        </p:nvGrpSpPr>
        <p:grpSpPr>
          <a:xfrm>
            <a:off x="6922334" y="1569602"/>
            <a:ext cx="3778012" cy="1628871"/>
            <a:chOff x="6363534" y="1953162"/>
            <a:chExt cx="3778012" cy="1628871"/>
          </a:xfrm>
        </p:grpSpPr>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34" y="1953162"/>
              <a:ext cx="3722409" cy="1628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hteck 18"/>
            <p:cNvSpPr/>
            <p:nvPr/>
          </p:nvSpPr>
          <p:spPr>
            <a:xfrm>
              <a:off x="6419138" y="1975229"/>
              <a:ext cx="1219912" cy="302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hteck 19"/>
            <p:cNvSpPr/>
            <p:nvPr/>
          </p:nvSpPr>
          <p:spPr>
            <a:xfrm>
              <a:off x="8489897" y="1953162"/>
              <a:ext cx="1651649" cy="345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hteck 20"/>
            <p:cNvSpPr/>
            <p:nvPr/>
          </p:nvSpPr>
          <p:spPr>
            <a:xfrm>
              <a:off x="8102415" y="2582752"/>
              <a:ext cx="1626196" cy="40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hteck 21"/>
            <p:cNvSpPr/>
            <p:nvPr/>
          </p:nvSpPr>
          <p:spPr>
            <a:xfrm>
              <a:off x="6705599" y="2503264"/>
              <a:ext cx="803812" cy="35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hteck 22"/>
            <p:cNvSpPr/>
            <p:nvPr/>
          </p:nvSpPr>
          <p:spPr>
            <a:xfrm>
              <a:off x="6705599" y="3095166"/>
              <a:ext cx="803811" cy="2810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uppieren 24"/>
          <p:cNvGrpSpPr/>
          <p:nvPr/>
        </p:nvGrpSpPr>
        <p:grpSpPr>
          <a:xfrm>
            <a:off x="1563152" y="3900853"/>
            <a:ext cx="2927947" cy="2870956"/>
            <a:chOff x="916914" y="3798404"/>
            <a:chExt cx="2927947" cy="2870956"/>
          </a:xfrm>
        </p:grpSpPr>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914" y="3798404"/>
              <a:ext cx="2927947" cy="287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hteck 11"/>
            <p:cNvSpPr/>
            <p:nvPr/>
          </p:nvSpPr>
          <p:spPr>
            <a:xfrm>
              <a:off x="2813050" y="4629150"/>
              <a:ext cx="330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hteck 12"/>
            <p:cNvSpPr/>
            <p:nvPr/>
          </p:nvSpPr>
          <p:spPr>
            <a:xfrm>
              <a:off x="2813050" y="4895850"/>
              <a:ext cx="330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hteck 13"/>
            <p:cNvSpPr/>
            <p:nvPr/>
          </p:nvSpPr>
          <p:spPr>
            <a:xfrm>
              <a:off x="3244850" y="4781550"/>
              <a:ext cx="45085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hteck 14"/>
            <p:cNvSpPr/>
            <p:nvPr/>
          </p:nvSpPr>
          <p:spPr>
            <a:xfrm>
              <a:off x="1238250" y="5293642"/>
              <a:ext cx="457200" cy="224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hteck 15"/>
            <p:cNvSpPr/>
            <p:nvPr/>
          </p:nvSpPr>
          <p:spPr>
            <a:xfrm>
              <a:off x="1238250" y="6413090"/>
              <a:ext cx="457200" cy="224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hteck 16"/>
            <p:cNvSpPr/>
            <p:nvPr/>
          </p:nvSpPr>
          <p:spPr>
            <a:xfrm>
              <a:off x="2247188" y="6368640"/>
              <a:ext cx="1008938" cy="30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hteck 17"/>
            <p:cNvSpPr/>
            <p:nvPr/>
          </p:nvSpPr>
          <p:spPr>
            <a:xfrm>
              <a:off x="2558338" y="5162550"/>
              <a:ext cx="1219912" cy="363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hteck 23"/>
            <p:cNvSpPr/>
            <p:nvPr/>
          </p:nvSpPr>
          <p:spPr>
            <a:xfrm>
              <a:off x="1064944" y="5825103"/>
              <a:ext cx="803811" cy="2810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feld 26"/>
          <p:cNvSpPr txBox="1"/>
          <p:nvPr/>
        </p:nvSpPr>
        <p:spPr>
          <a:xfrm>
            <a:off x="1869834" y="5354456"/>
            <a:ext cx="538930" cy="307777"/>
          </a:xfrm>
          <a:prstGeom prst="rect">
            <a:avLst/>
          </a:prstGeom>
          <a:noFill/>
        </p:spPr>
        <p:txBody>
          <a:bodyPr wrap="none" rtlCol="0">
            <a:spAutoFit/>
          </a:bodyPr>
          <a:lstStyle/>
          <a:p>
            <a:r>
              <a:rPr lang="en-US" sz="1400" dirty="0"/>
              <a:t>glass</a:t>
            </a:r>
          </a:p>
        </p:txBody>
      </p:sp>
      <p:sp>
        <p:nvSpPr>
          <p:cNvPr id="28" name="Textfeld 27"/>
          <p:cNvSpPr txBox="1"/>
          <p:nvPr/>
        </p:nvSpPr>
        <p:spPr>
          <a:xfrm>
            <a:off x="1925376" y="6336308"/>
            <a:ext cx="375424" cy="307777"/>
          </a:xfrm>
          <a:prstGeom prst="rect">
            <a:avLst/>
          </a:prstGeom>
          <a:noFill/>
        </p:spPr>
        <p:txBody>
          <a:bodyPr wrap="none" rtlCol="0">
            <a:spAutoFit/>
          </a:bodyPr>
          <a:lstStyle/>
          <a:p>
            <a:r>
              <a:rPr lang="en-US" sz="1400" dirty="0"/>
              <a:t>air</a:t>
            </a:r>
          </a:p>
        </p:txBody>
      </p:sp>
      <p:sp>
        <p:nvSpPr>
          <p:cNvPr id="29" name="Textfeld 28"/>
          <p:cNvSpPr txBox="1"/>
          <p:nvPr/>
        </p:nvSpPr>
        <p:spPr>
          <a:xfrm>
            <a:off x="1837742" y="5789956"/>
            <a:ext cx="603114" cy="307777"/>
          </a:xfrm>
          <a:prstGeom prst="rect">
            <a:avLst/>
          </a:prstGeom>
          <a:noFill/>
        </p:spPr>
        <p:txBody>
          <a:bodyPr wrap="none" rtlCol="0">
            <a:spAutoFit/>
          </a:bodyPr>
          <a:lstStyle/>
          <a:p>
            <a:r>
              <a:rPr lang="en-US" sz="1400" dirty="0"/>
              <a:t>metal</a:t>
            </a:r>
          </a:p>
        </p:txBody>
      </p:sp>
      <p:sp>
        <p:nvSpPr>
          <p:cNvPr id="30" name="Textfeld 29"/>
          <p:cNvSpPr txBox="1"/>
          <p:nvPr/>
        </p:nvSpPr>
        <p:spPr>
          <a:xfrm>
            <a:off x="7177121" y="1530427"/>
            <a:ext cx="538930" cy="307777"/>
          </a:xfrm>
          <a:prstGeom prst="rect">
            <a:avLst/>
          </a:prstGeom>
          <a:noFill/>
        </p:spPr>
        <p:txBody>
          <a:bodyPr wrap="none" rtlCol="0">
            <a:spAutoFit/>
          </a:bodyPr>
          <a:lstStyle/>
          <a:p>
            <a:r>
              <a:rPr lang="en-US" sz="1400" dirty="0"/>
              <a:t>glass</a:t>
            </a:r>
          </a:p>
        </p:txBody>
      </p:sp>
      <p:sp>
        <p:nvSpPr>
          <p:cNvPr id="31" name="Textfeld 30"/>
          <p:cNvSpPr txBox="1"/>
          <p:nvPr/>
        </p:nvSpPr>
        <p:spPr>
          <a:xfrm>
            <a:off x="7186226" y="2142240"/>
            <a:ext cx="375424" cy="307777"/>
          </a:xfrm>
          <a:prstGeom prst="rect">
            <a:avLst/>
          </a:prstGeom>
          <a:noFill/>
        </p:spPr>
        <p:txBody>
          <a:bodyPr wrap="none" rtlCol="0">
            <a:spAutoFit/>
          </a:bodyPr>
          <a:lstStyle/>
          <a:p>
            <a:r>
              <a:rPr lang="en-US" sz="1400" dirty="0"/>
              <a:t>air</a:t>
            </a:r>
          </a:p>
        </p:txBody>
      </p:sp>
      <p:sp>
        <p:nvSpPr>
          <p:cNvPr id="32" name="Textfeld 31"/>
          <p:cNvSpPr txBox="1"/>
          <p:nvPr/>
        </p:nvSpPr>
        <p:spPr>
          <a:xfrm>
            <a:off x="7186226" y="2726440"/>
            <a:ext cx="603114" cy="307777"/>
          </a:xfrm>
          <a:prstGeom prst="rect">
            <a:avLst/>
          </a:prstGeom>
          <a:noFill/>
        </p:spPr>
        <p:txBody>
          <a:bodyPr wrap="none" rtlCol="0">
            <a:spAutoFit/>
          </a:bodyPr>
          <a:lstStyle/>
          <a:p>
            <a:r>
              <a:rPr lang="en-US" sz="1400" dirty="0"/>
              <a:t>metal</a:t>
            </a:r>
          </a:p>
        </p:txBody>
      </p:sp>
      <p:sp>
        <p:nvSpPr>
          <p:cNvPr id="33" name="Textfeld 32"/>
          <p:cNvSpPr txBox="1"/>
          <p:nvPr/>
        </p:nvSpPr>
        <p:spPr>
          <a:xfrm>
            <a:off x="9048697" y="1530427"/>
            <a:ext cx="1279838" cy="307777"/>
          </a:xfrm>
          <a:prstGeom prst="rect">
            <a:avLst/>
          </a:prstGeom>
          <a:noFill/>
        </p:spPr>
        <p:txBody>
          <a:bodyPr wrap="none" rtlCol="0">
            <a:spAutoFit/>
          </a:bodyPr>
          <a:lstStyle/>
          <a:p>
            <a:r>
              <a:rPr lang="en-US" sz="1400" dirty="0"/>
              <a:t>total reflection</a:t>
            </a:r>
          </a:p>
        </p:txBody>
      </p:sp>
      <p:sp>
        <p:nvSpPr>
          <p:cNvPr id="34" name="Textfeld 33"/>
          <p:cNvSpPr txBox="1"/>
          <p:nvPr/>
        </p:nvSpPr>
        <p:spPr>
          <a:xfrm>
            <a:off x="3062100" y="5242202"/>
            <a:ext cx="1503232" cy="307777"/>
          </a:xfrm>
          <a:prstGeom prst="rect">
            <a:avLst/>
          </a:prstGeom>
          <a:noFill/>
        </p:spPr>
        <p:txBody>
          <a:bodyPr wrap="none" rtlCol="0">
            <a:spAutoFit/>
          </a:bodyPr>
          <a:lstStyle/>
          <a:p>
            <a:r>
              <a:rPr lang="en-US" sz="1400" dirty="0"/>
              <a:t>metallic reflection</a:t>
            </a:r>
          </a:p>
        </p:txBody>
      </p:sp>
      <p:sp>
        <p:nvSpPr>
          <p:cNvPr id="35" name="Textfeld 34"/>
          <p:cNvSpPr txBox="1"/>
          <p:nvPr/>
        </p:nvSpPr>
        <p:spPr>
          <a:xfrm>
            <a:off x="8789888" y="2363805"/>
            <a:ext cx="1624112" cy="738664"/>
          </a:xfrm>
          <a:prstGeom prst="rect">
            <a:avLst/>
          </a:prstGeom>
          <a:noFill/>
        </p:spPr>
        <p:txBody>
          <a:bodyPr wrap="square" rtlCol="0">
            <a:spAutoFit/>
          </a:bodyPr>
          <a:lstStyle/>
          <a:p>
            <a:r>
              <a:rPr lang="en-US" sz="1400" dirty="0"/>
              <a:t>surface </a:t>
            </a:r>
            <a:r>
              <a:rPr lang="en-US" sz="1400" dirty="0" err="1"/>
              <a:t>plasmon</a:t>
            </a:r>
            <a:r>
              <a:rPr lang="en-US" sz="1400" dirty="0"/>
              <a:t> wave travelling along the interface</a:t>
            </a:r>
          </a:p>
        </p:txBody>
      </p:sp>
      <p:sp>
        <p:nvSpPr>
          <p:cNvPr id="36" name="Textfeld 35"/>
          <p:cNvSpPr txBox="1"/>
          <p:nvPr/>
        </p:nvSpPr>
        <p:spPr>
          <a:xfrm>
            <a:off x="2805334" y="6396160"/>
            <a:ext cx="3923269" cy="307777"/>
          </a:xfrm>
          <a:prstGeom prst="rect">
            <a:avLst/>
          </a:prstGeom>
          <a:noFill/>
        </p:spPr>
        <p:txBody>
          <a:bodyPr wrap="square" rtlCol="0">
            <a:spAutoFit/>
          </a:bodyPr>
          <a:lstStyle/>
          <a:p>
            <a:r>
              <a:rPr lang="en-US" sz="1400" dirty="0"/>
              <a:t>surface </a:t>
            </a:r>
            <a:r>
              <a:rPr lang="en-US" sz="1400" dirty="0" err="1"/>
              <a:t>plasmon</a:t>
            </a:r>
            <a:r>
              <a:rPr lang="en-US" sz="1400" dirty="0"/>
              <a:t> wave travelling along the interface</a:t>
            </a:r>
          </a:p>
        </p:txBody>
      </p:sp>
      <p:sp>
        <p:nvSpPr>
          <p:cNvPr id="37" name="Rechteck 36"/>
          <p:cNvSpPr/>
          <p:nvPr/>
        </p:nvSpPr>
        <p:spPr>
          <a:xfrm>
            <a:off x="4447074" y="1243887"/>
            <a:ext cx="957151" cy="523220"/>
          </a:xfrm>
          <a:prstGeom prst="rect">
            <a:avLst/>
          </a:prstGeom>
          <a:solidFill>
            <a:schemeClr val="bg1"/>
          </a:solidFill>
          <a:ln>
            <a:noFill/>
          </a:ln>
        </p:spPr>
        <p:txBody>
          <a:bodyPr wrap="square">
            <a:spAutoFit/>
          </a:bodyPr>
          <a:lstStyle/>
          <a:p>
            <a:r>
              <a:rPr lang="en-US" sz="1400" i="1" dirty="0">
                <a:sym typeface="Symbol" pitchFamily="18" charset="2"/>
              </a:rPr>
              <a:t>strongly bound</a:t>
            </a:r>
            <a:endParaRPr lang="en-US" sz="1400" i="1" dirty="0"/>
          </a:p>
        </p:txBody>
      </p:sp>
      <p:sp>
        <p:nvSpPr>
          <p:cNvPr id="38" name="Rechteck 37"/>
          <p:cNvSpPr/>
          <p:nvPr/>
        </p:nvSpPr>
        <p:spPr>
          <a:xfrm>
            <a:off x="378375" y="2510997"/>
            <a:ext cx="774577" cy="523220"/>
          </a:xfrm>
          <a:prstGeom prst="rect">
            <a:avLst/>
          </a:prstGeom>
          <a:noFill/>
          <a:ln>
            <a:noFill/>
          </a:ln>
        </p:spPr>
        <p:txBody>
          <a:bodyPr wrap="square">
            <a:spAutoFit/>
          </a:bodyPr>
          <a:lstStyle/>
          <a:p>
            <a:r>
              <a:rPr lang="en-US" sz="1400" i="1" dirty="0">
                <a:sym typeface="Symbol" pitchFamily="18" charset="2"/>
              </a:rPr>
              <a:t>weakly bound</a:t>
            </a:r>
            <a:endParaRPr lang="en-US" sz="1400" i="1" dirty="0"/>
          </a:p>
        </p:txBody>
      </p:sp>
      <p:cxnSp>
        <p:nvCxnSpPr>
          <p:cNvPr id="3" name="Gerade Verbindung mit Pfeil 2"/>
          <p:cNvCxnSpPr/>
          <p:nvPr/>
        </p:nvCxnSpPr>
        <p:spPr>
          <a:xfrm>
            <a:off x="1058834" y="2852122"/>
            <a:ext cx="312766" cy="2503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4763873" y="1792484"/>
            <a:ext cx="3095" cy="447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1195388" y="2247900"/>
            <a:ext cx="3805237" cy="1123950"/>
          </a:xfrm>
          <a:custGeom>
            <a:avLst/>
            <a:gdLst>
              <a:gd name="connsiteX0" fmla="*/ 0 w 3805237"/>
              <a:gd name="connsiteY0" fmla="*/ 1123950 h 1123950"/>
              <a:gd name="connsiteX1" fmla="*/ 252412 w 3805237"/>
              <a:gd name="connsiteY1" fmla="*/ 795338 h 1123950"/>
              <a:gd name="connsiteX2" fmla="*/ 542925 w 3805237"/>
              <a:gd name="connsiteY2" fmla="*/ 485775 h 1123950"/>
              <a:gd name="connsiteX3" fmla="*/ 766762 w 3805237"/>
              <a:gd name="connsiteY3" fmla="*/ 314325 h 1123950"/>
              <a:gd name="connsiteX4" fmla="*/ 1014412 w 3805237"/>
              <a:gd name="connsiteY4" fmla="*/ 195263 h 1123950"/>
              <a:gd name="connsiteX5" fmla="*/ 1300162 w 3805237"/>
              <a:gd name="connsiteY5" fmla="*/ 114300 h 1123950"/>
              <a:gd name="connsiteX6" fmla="*/ 1738312 w 3805237"/>
              <a:gd name="connsiteY6" fmla="*/ 57150 h 1123950"/>
              <a:gd name="connsiteX7" fmla="*/ 2419350 w 3805237"/>
              <a:gd name="connsiteY7" fmla="*/ 19050 h 1123950"/>
              <a:gd name="connsiteX8" fmla="*/ 3805237 w 3805237"/>
              <a:gd name="connsiteY8" fmla="*/ 0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5237" h="1123950">
                <a:moveTo>
                  <a:pt x="0" y="1123950"/>
                </a:moveTo>
                <a:cubicBezTo>
                  <a:pt x="80962" y="1012825"/>
                  <a:pt x="161925" y="901700"/>
                  <a:pt x="252412" y="795338"/>
                </a:cubicBezTo>
                <a:cubicBezTo>
                  <a:pt x="342899" y="688976"/>
                  <a:pt x="457200" y="565944"/>
                  <a:pt x="542925" y="485775"/>
                </a:cubicBezTo>
                <a:cubicBezTo>
                  <a:pt x="628650" y="405606"/>
                  <a:pt x="688181" y="362744"/>
                  <a:pt x="766762" y="314325"/>
                </a:cubicBezTo>
                <a:cubicBezTo>
                  <a:pt x="845343" y="265906"/>
                  <a:pt x="925512" y="228601"/>
                  <a:pt x="1014412" y="195263"/>
                </a:cubicBezTo>
                <a:cubicBezTo>
                  <a:pt x="1103312" y="161925"/>
                  <a:pt x="1179512" y="137319"/>
                  <a:pt x="1300162" y="114300"/>
                </a:cubicBezTo>
                <a:cubicBezTo>
                  <a:pt x="1420812" y="91281"/>
                  <a:pt x="1551781" y="73025"/>
                  <a:pt x="1738312" y="57150"/>
                </a:cubicBezTo>
                <a:cubicBezTo>
                  <a:pt x="1924843" y="41275"/>
                  <a:pt x="2074863" y="28575"/>
                  <a:pt x="2419350" y="19050"/>
                </a:cubicBezTo>
                <a:cubicBezTo>
                  <a:pt x="2763837" y="9525"/>
                  <a:pt x="3284537" y="4762"/>
                  <a:pt x="3805237"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91507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29" y="1473200"/>
            <a:ext cx="3456424" cy="446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232" y="1367985"/>
            <a:ext cx="3141662"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9262" y="4779664"/>
            <a:ext cx="3018631" cy="174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6"/>
          <p:cNvSpPr txBox="1">
            <a:spLocks noChangeArrowheads="1"/>
          </p:cNvSpPr>
          <p:nvPr/>
        </p:nvSpPr>
        <p:spPr bwMode="auto">
          <a:xfrm>
            <a:off x="395536" y="6360673"/>
            <a:ext cx="511968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ea typeface="ＭＳ Ｐゴシック" pitchFamily="1" charset="-128"/>
              </a:defRPr>
            </a:lvl1pPr>
            <a:lvl2pPr marL="742950" indent="-285750">
              <a:defRPr sz="2400" b="1">
                <a:solidFill>
                  <a:schemeClr val="tx1"/>
                </a:solidFill>
                <a:latin typeface="Arial" charset="0"/>
                <a:ea typeface="ＭＳ Ｐゴシック" pitchFamily="1" charset="-128"/>
              </a:defRPr>
            </a:lvl2pPr>
            <a:lvl3pPr marL="1143000" indent="-228600">
              <a:defRPr sz="2400" b="1">
                <a:solidFill>
                  <a:schemeClr val="tx1"/>
                </a:solidFill>
                <a:latin typeface="Arial" charset="0"/>
                <a:ea typeface="ＭＳ Ｐゴシック" pitchFamily="1" charset="-128"/>
              </a:defRPr>
            </a:lvl3pPr>
            <a:lvl4pPr marL="1600200" indent="-228600">
              <a:defRPr sz="2400" b="1">
                <a:solidFill>
                  <a:schemeClr val="tx1"/>
                </a:solidFill>
                <a:latin typeface="Arial" charset="0"/>
                <a:ea typeface="ＭＳ Ｐゴシック" pitchFamily="1" charset="-128"/>
              </a:defRPr>
            </a:lvl4pPr>
            <a:lvl5pPr marL="2057400" indent="-228600">
              <a:defRPr sz="2400" b="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1" charset="-128"/>
              </a:defRPr>
            </a:lvl9pPr>
          </a:lstStyle>
          <a:p>
            <a:r>
              <a:rPr lang="en-US" sz="1600" b="0" dirty="0"/>
              <a:t>Knoll, et.al. </a:t>
            </a:r>
            <a:r>
              <a:rPr lang="en-US" sz="1600" b="0" i="1" dirty="0"/>
              <a:t>Biosensors &amp; Bioelectronics</a:t>
            </a:r>
            <a:r>
              <a:rPr lang="en-US" sz="1600" b="0" dirty="0"/>
              <a:t>, </a:t>
            </a:r>
            <a:r>
              <a:rPr lang="en-US" sz="1600" dirty="0"/>
              <a:t>1995</a:t>
            </a:r>
            <a:r>
              <a:rPr lang="en-US" sz="1600" b="0" dirty="0"/>
              <a:t>, </a:t>
            </a:r>
            <a:r>
              <a:rPr lang="en-US" sz="1600" b="0" i="1" dirty="0"/>
              <a:t>10</a:t>
            </a:r>
            <a:r>
              <a:rPr lang="en-US" sz="1600" b="0" dirty="0"/>
              <a:t>, 903</a:t>
            </a:r>
          </a:p>
        </p:txBody>
      </p:sp>
      <p:sp>
        <p:nvSpPr>
          <p:cNvPr id="8" name="Titel 13"/>
          <p:cNvSpPr txBox="1">
            <a:spLocks/>
          </p:cNvSpPr>
          <p:nvPr/>
        </p:nvSpPr>
        <p:spPr>
          <a:xfrm>
            <a:off x="395536" y="260648"/>
            <a:ext cx="11504364" cy="1584176"/>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r>
              <a:rPr lang="en-US" sz="2400" i="1" dirty="0">
                <a:latin typeface="+mn-lt"/>
              </a:rPr>
              <a:t>Application: surface </a:t>
            </a:r>
            <a:r>
              <a:rPr lang="en-US" sz="2400" i="1" dirty="0" err="1">
                <a:latin typeface="+mn-lt"/>
              </a:rPr>
              <a:t>plasmon</a:t>
            </a:r>
            <a:r>
              <a:rPr lang="en-US" sz="2400" i="1" dirty="0">
                <a:latin typeface="+mn-lt"/>
              </a:rPr>
              <a:t> spectroscopy (it is the fundamental principle behind many color-based biosensor applications)</a:t>
            </a:r>
          </a:p>
          <a:p>
            <a:endParaRPr lang="en-US" sz="2800" dirty="0"/>
          </a:p>
        </p:txBody>
      </p:sp>
      <mc:AlternateContent xmlns:mc="http://schemas.openxmlformats.org/markup-compatibility/2006" xmlns:a14="http://schemas.microsoft.com/office/drawing/2010/main">
        <mc:Choice Requires="a14">
          <p:sp>
            <p:nvSpPr>
              <p:cNvPr id="9" name="Rechteck 8"/>
              <p:cNvSpPr/>
              <p:nvPr/>
            </p:nvSpPr>
            <p:spPr>
              <a:xfrm>
                <a:off x="4940420" y="2992795"/>
                <a:ext cx="2437911" cy="375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b="0" i="1" smtClean="0">
                                  <a:latin typeface="Cambria Math" panose="02040503050406030204" pitchFamily="18" charset="0"/>
                                  <a:ea typeface="Cambria Math" panose="02040503050406030204" pitchFamily="18" charset="0"/>
                                </a:rPr>
                                <m:t>0</m:t>
                              </m:r>
                            </m:sub>
                          </m:sSub>
                          <m:sSub>
                            <m:sSubPr>
                              <m:ctrlPr>
                                <a:rPr lang="en-US" i="1">
                                  <a:latin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func>
                            <m:funcPr>
                              <m:ctrlPr>
                                <a:rPr lang="de-CH" b="0" i="1" smtClean="0">
                                  <a:latin typeface="Cambria Math" panose="02040503050406030204" pitchFamily="18" charset="0"/>
                                </a:rPr>
                              </m:ctrlPr>
                            </m:funcPr>
                            <m:fName>
                              <m:r>
                                <m:rPr>
                                  <m:sty m:val="p"/>
                                </m:rPr>
                                <a:rPr lang="de-CH" b="0" i="0" smtClean="0">
                                  <a:latin typeface="Cambria Math" panose="02040503050406030204" pitchFamily="18" charset="0"/>
                                </a:rPr>
                                <m:t>sin</m:t>
                              </m:r>
                            </m:fName>
                            <m:e>
                              <m:d>
                                <m:dPr>
                                  <m:ctrlPr>
                                    <a:rPr lang="de-CH" b="0" i="1" smtClean="0">
                                      <a:latin typeface="Cambria Math" panose="02040503050406030204" pitchFamily="18" charset="0"/>
                                    </a:rPr>
                                  </m:ctrlPr>
                                </m:dPr>
                                <m:e>
                                  <m:r>
                                    <a:rPr lang="de-CH" b="0" i="1" smtClean="0">
                                      <a:latin typeface="Cambria Math" panose="02040503050406030204" pitchFamily="18" charset="0"/>
                                      <a:ea typeface="Cambria Math" panose="02040503050406030204" pitchFamily="18" charset="0"/>
                                    </a:rPr>
                                    <m:t>𝜃</m:t>
                                  </m:r>
                                </m:e>
                              </m:d>
                            </m:e>
                          </m:func>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en-US"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𝓀</m:t>
                          </m:r>
                        </m:e>
                        <m:sub>
                          <m:r>
                            <a:rPr lang="en-US" b="0" i="1" smtClean="0">
                              <a:latin typeface="Cambria Math" panose="02040503050406030204" pitchFamily="18" charset="0"/>
                            </a:rPr>
                            <m:t>𝑆𝑃</m:t>
                          </m:r>
                        </m:sub>
                      </m:sSub>
                    </m:oMath>
                  </m:oMathPara>
                </a14:m>
                <a:endParaRPr lang="en-US" dirty="0"/>
              </a:p>
            </p:txBody>
          </p:sp>
        </mc:Choice>
        <mc:Fallback xmlns="">
          <p:sp>
            <p:nvSpPr>
              <p:cNvPr id="9" name="Rechteck 8"/>
              <p:cNvSpPr>
                <a:spLocks noRot="1" noChangeAspect="1" noMove="1" noResize="1" noEditPoints="1" noAdjustHandles="1" noChangeArrowheads="1" noChangeShapeType="1" noTextEdit="1"/>
              </p:cNvSpPr>
              <p:nvPr/>
            </p:nvSpPr>
            <p:spPr>
              <a:xfrm>
                <a:off x="4940420" y="2992795"/>
                <a:ext cx="2437911" cy="375231"/>
              </a:xfrm>
              <a:prstGeom prst="rect">
                <a:avLst/>
              </a:prstGeom>
              <a:blipFill>
                <a:blip r:embed="rId5"/>
                <a:stretch>
                  <a:fillRect b="-8197"/>
                </a:stretch>
              </a:blipFill>
            </p:spPr>
            <p:txBody>
              <a:bodyPr/>
              <a:lstStyle/>
              <a:p>
                <a:r>
                  <a:rPr lang="de-CH">
                    <a:noFill/>
                  </a:rPr>
                  <a:t> </a:t>
                </a:r>
              </a:p>
            </p:txBody>
          </p:sp>
        </mc:Fallback>
      </mc:AlternateContent>
      <p:sp>
        <p:nvSpPr>
          <p:cNvPr id="2" name="Rechteck 1"/>
          <p:cNvSpPr/>
          <p:nvPr/>
        </p:nvSpPr>
        <p:spPr>
          <a:xfrm>
            <a:off x="4958854" y="3701886"/>
            <a:ext cx="2750176" cy="738664"/>
          </a:xfrm>
          <a:prstGeom prst="rect">
            <a:avLst/>
          </a:prstGeom>
        </p:spPr>
        <p:txBody>
          <a:bodyPr wrap="none">
            <a:spAutoFit/>
          </a:bodyPr>
          <a:lstStyle/>
          <a:p>
            <a:r>
              <a:rPr lang="de-CH" sz="1400" dirty="0"/>
              <a:t>K. </a:t>
            </a:r>
            <a:r>
              <a:rPr lang="de-CH" sz="1400" dirty="0" err="1"/>
              <a:t>Matsubara</a:t>
            </a:r>
            <a:r>
              <a:rPr lang="de-CH" sz="1400" dirty="0"/>
              <a:t>, S. </a:t>
            </a:r>
            <a:r>
              <a:rPr lang="de-CH" sz="1400" dirty="0" err="1"/>
              <a:t>Kawata</a:t>
            </a:r>
            <a:r>
              <a:rPr lang="de-CH" sz="1400" dirty="0"/>
              <a:t>, S. </a:t>
            </a:r>
            <a:r>
              <a:rPr lang="de-CH" sz="1400" dirty="0" err="1"/>
              <a:t>Minami</a:t>
            </a:r>
            <a:endParaRPr lang="de-CH" sz="1400" dirty="0"/>
          </a:p>
          <a:p>
            <a:r>
              <a:rPr lang="en-US" sz="1400" dirty="0"/>
              <a:t>APPLIED OPTICS, 27, 6 </a:t>
            </a:r>
            <a:r>
              <a:rPr lang="de-CH" sz="1400" dirty="0"/>
              <a:t>(1988)</a:t>
            </a:r>
          </a:p>
          <a:p>
            <a:pPr marL="342900" indent="-342900">
              <a:buAutoNum type="alphaUcPeriod" startAt="11"/>
            </a:pPr>
            <a:endParaRPr lang="de-CH" sz="1400" dirty="0"/>
          </a:p>
        </p:txBody>
      </p:sp>
    </p:spTree>
    <p:extLst>
      <p:ext uri="{BB962C8B-B14F-4D97-AF65-F5344CB8AC3E}">
        <p14:creationId xmlns:p14="http://schemas.microsoft.com/office/powerpoint/2010/main" val="221265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3"/>
          <p:cNvSpPr txBox="1">
            <a:spLocks/>
          </p:cNvSpPr>
          <p:nvPr/>
        </p:nvSpPr>
        <p:spPr>
          <a:xfrm>
            <a:off x="395536" y="260648"/>
            <a:ext cx="11504364" cy="1584176"/>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r>
              <a:rPr lang="en-US" sz="2400" i="1" dirty="0">
                <a:latin typeface="+mn-lt"/>
              </a:rPr>
              <a:t>Localized </a:t>
            </a:r>
            <a:r>
              <a:rPr lang="en-US" sz="2400" i="1" dirty="0" err="1">
                <a:latin typeface="+mn-lt"/>
              </a:rPr>
              <a:t>plasmons</a:t>
            </a:r>
            <a:r>
              <a:rPr lang="en-US" sz="2400" i="1" dirty="0">
                <a:latin typeface="+mn-lt"/>
              </a:rPr>
              <a:t> on metal nanoparticles</a:t>
            </a:r>
          </a:p>
          <a:p>
            <a:endParaRPr lang="en-US" sz="2800" dirty="0"/>
          </a:p>
        </p:txBody>
      </p:sp>
      <p:sp>
        <p:nvSpPr>
          <p:cNvPr id="9" name="Text Box 9"/>
          <p:cNvSpPr txBox="1">
            <a:spLocks noChangeArrowheads="1"/>
          </p:cNvSpPr>
          <p:nvPr/>
        </p:nvSpPr>
        <p:spPr bwMode="auto">
          <a:xfrm>
            <a:off x="395535" y="995586"/>
            <a:ext cx="77223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dirty="0">
                <a:latin typeface="+mn-lt"/>
                <a:sym typeface="Symbol" pitchFamily="18" charset="2"/>
              </a:rPr>
              <a:t>For small metallic particles in the 10-20 nm range the clear distinction between surface and bulk </a:t>
            </a:r>
            <a:r>
              <a:rPr lang="en-US" sz="1800" dirty="0" err="1">
                <a:latin typeface="+mn-lt"/>
                <a:sym typeface="Symbol" pitchFamily="18" charset="2"/>
              </a:rPr>
              <a:t>plasmon</a:t>
            </a:r>
            <a:r>
              <a:rPr lang="en-US" sz="1800" dirty="0">
                <a:latin typeface="+mn-lt"/>
                <a:sym typeface="Symbol" pitchFamily="18" charset="2"/>
              </a:rPr>
              <a:t> vanishes. The coherently shifted electrons together with the restoring field represent an oscillator (similar to a very large chromophore).</a:t>
            </a:r>
          </a:p>
        </p:txBody>
      </p:sp>
      <p:grpSp>
        <p:nvGrpSpPr>
          <p:cNvPr id="3" name="Gruppieren 2"/>
          <p:cNvGrpSpPr/>
          <p:nvPr/>
        </p:nvGrpSpPr>
        <p:grpSpPr>
          <a:xfrm>
            <a:off x="3995151" y="2264828"/>
            <a:ext cx="4122689" cy="2035108"/>
            <a:chOff x="2892153" y="2653854"/>
            <a:chExt cx="6655073" cy="3229587"/>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153" y="2837636"/>
              <a:ext cx="6480720" cy="304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p:cNvSpPr/>
            <p:nvPr/>
          </p:nvSpPr>
          <p:spPr>
            <a:xfrm>
              <a:off x="8323090" y="2653854"/>
              <a:ext cx="122413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feld 1"/>
          <p:cNvSpPr txBox="1"/>
          <p:nvPr/>
        </p:nvSpPr>
        <p:spPr>
          <a:xfrm>
            <a:off x="8716793" y="6263660"/>
            <a:ext cx="3343127" cy="523220"/>
          </a:xfrm>
          <a:prstGeom prst="rect">
            <a:avLst/>
          </a:prstGeom>
          <a:noFill/>
        </p:spPr>
        <p:txBody>
          <a:bodyPr wrap="square" rtlCol="0">
            <a:spAutoFit/>
          </a:bodyPr>
          <a:lstStyle/>
          <a:p>
            <a:r>
              <a:rPr lang="en-US" sz="1400" dirty="0"/>
              <a:t>M. A. van </a:t>
            </a:r>
            <a:r>
              <a:rPr lang="en-US" sz="1400" dirty="0" err="1"/>
              <a:t>Dijk</a:t>
            </a:r>
            <a:r>
              <a:rPr lang="en-US" sz="1400" dirty="0"/>
              <a:t> et al., Phys. Chem. Chem. Phys., 2006, 8, 3486–3495</a:t>
            </a:r>
          </a:p>
        </p:txBody>
      </p:sp>
      <mc:AlternateContent xmlns:mc="http://schemas.openxmlformats.org/markup-compatibility/2006" xmlns:a14="http://schemas.microsoft.com/office/drawing/2010/main">
        <mc:Choice Requires="a14">
          <p:sp>
            <p:nvSpPr>
              <p:cNvPr id="12" name="Textfeld 11"/>
              <p:cNvSpPr txBox="1"/>
              <p:nvPr/>
            </p:nvSpPr>
            <p:spPr>
              <a:xfrm>
                <a:off x="394368" y="2323050"/>
                <a:ext cx="3391569" cy="369332"/>
              </a:xfrm>
              <a:prstGeom prst="rect">
                <a:avLst/>
              </a:prstGeom>
              <a:noFill/>
            </p:spPr>
            <p:txBody>
              <a:bodyPr wrap="none" rtlCol="0">
                <a:spAutoFit/>
              </a:bodyPr>
              <a:lstStyle/>
              <a:p>
                <a:r>
                  <a:rPr lang="en-US" dirty="0"/>
                  <a:t>Rayleigh approximation (</a:t>
                </a:r>
                <a14:m>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oMath>
                </a14:m>
                <a:r>
                  <a:rPr lang="en-US" dirty="0"/>
                  <a:t>: </a:t>
                </a:r>
              </a:p>
            </p:txBody>
          </p:sp>
        </mc:Choice>
        <mc:Fallback xmlns="">
          <p:sp>
            <p:nvSpPr>
              <p:cNvPr id="12" name="Textfeld 11"/>
              <p:cNvSpPr txBox="1">
                <a:spLocks noRot="1" noChangeAspect="1" noMove="1" noResize="1" noEditPoints="1" noAdjustHandles="1" noChangeArrowheads="1" noChangeShapeType="1" noTextEdit="1"/>
              </p:cNvSpPr>
              <p:nvPr/>
            </p:nvSpPr>
            <p:spPr>
              <a:xfrm>
                <a:off x="394368" y="2323050"/>
                <a:ext cx="3391569" cy="369332"/>
              </a:xfrm>
              <a:prstGeom prst="rect">
                <a:avLst/>
              </a:prstGeom>
              <a:blipFill>
                <a:blip r:embed="rId3"/>
                <a:stretch>
                  <a:fillRect l="-1619" t="-8197" b="-24590"/>
                </a:stretch>
              </a:blipFill>
            </p:spPr>
            <p:txBody>
              <a:bodyPr/>
              <a:lstStyle/>
              <a:p>
                <a:r>
                  <a:rPr lang="en-US">
                    <a:noFill/>
                  </a:rPr>
                  <a:t> </a:t>
                </a:r>
              </a:p>
            </p:txBody>
          </p:sp>
        </mc:Fallback>
      </mc:AlternateContent>
      <p:sp>
        <p:nvSpPr>
          <p:cNvPr id="14" name="Rechteck 13"/>
          <p:cNvSpPr/>
          <p:nvPr/>
        </p:nvSpPr>
        <p:spPr>
          <a:xfrm>
            <a:off x="370306" y="2767409"/>
            <a:ext cx="3179401" cy="923330"/>
          </a:xfrm>
          <a:prstGeom prst="rect">
            <a:avLst/>
          </a:prstGeom>
        </p:spPr>
        <p:txBody>
          <a:bodyPr wrap="square">
            <a:spAutoFit/>
          </a:bodyPr>
          <a:lstStyle/>
          <a:p>
            <a:r>
              <a:rPr lang="en-US" dirty="0">
                <a:sym typeface="Symbol" pitchFamily="18" charset="2"/>
              </a:rPr>
              <a:t>For the scattering and absorption cross sections of </a:t>
            </a:r>
            <a:r>
              <a:rPr lang="en-US" dirty="0" err="1">
                <a:sym typeface="Symbol" pitchFamily="18" charset="2"/>
              </a:rPr>
              <a:t>nanospheres</a:t>
            </a:r>
            <a:r>
              <a:rPr lang="en-US" dirty="0">
                <a:sym typeface="Symbol" pitchFamily="18" charset="2"/>
              </a:rPr>
              <a:t>: </a:t>
            </a:r>
            <a:endParaRPr lang="en-US" dirty="0"/>
          </a:p>
        </p:txBody>
      </p:sp>
      <mc:AlternateContent xmlns:mc="http://schemas.openxmlformats.org/markup-compatibility/2006" xmlns:a14="http://schemas.microsoft.com/office/drawing/2010/main">
        <mc:Choice Requires="a14">
          <p:sp>
            <p:nvSpPr>
              <p:cNvPr id="16" name="Rechteck 15"/>
              <p:cNvSpPr/>
              <p:nvPr/>
            </p:nvSpPr>
            <p:spPr>
              <a:xfrm>
                <a:off x="394368" y="3862439"/>
                <a:ext cx="3090654" cy="7632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sym typeface="Symbol" pitchFamily="18" charset="2"/>
                            </a:rPr>
                          </m:ctrlPr>
                        </m:sSubPr>
                        <m:e>
                          <m:r>
                            <a:rPr lang="en-US" i="1">
                              <a:latin typeface="Cambria Math" panose="02040503050406030204" pitchFamily="18" charset="0"/>
                              <a:ea typeface="Cambria Math" panose="02040503050406030204" pitchFamily="18" charset="0"/>
                              <a:sym typeface="Symbol" pitchFamily="18" charset="2"/>
                            </a:rPr>
                            <m:t>𝜎</m:t>
                          </m:r>
                        </m:e>
                        <m:sub>
                          <m:r>
                            <a:rPr lang="en-US" i="1">
                              <a:latin typeface="Cambria Math" panose="02040503050406030204" pitchFamily="18" charset="0"/>
                              <a:sym typeface="Symbol" pitchFamily="18" charset="2"/>
                            </a:rPr>
                            <m:t>𝑠𝑐𝑎𝑡𝑡</m:t>
                          </m:r>
                        </m:sub>
                      </m:sSub>
                      <m:r>
                        <a:rPr lang="en-US" b="0" i="1" smtClean="0">
                          <a:latin typeface="Cambria Math" panose="02040503050406030204" pitchFamily="18" charset="0"/>
                          <a:sym typeface="Symbol" pitchFamily="18" charset="2"/>
                        </a:rPr>
                        <m:t>=</m:t>
                      </m:r>
                      <m:f>
                        <m:fPr>
                          <m:ctrlPr>
                            <a:rPr lang="en-US" b="0" i="1" smtClean="0">
                              <a:latin typeface="Cambria Math" panose="02040503050406030204" pitchFamily="18" charset="0"/>
                              <a:sym typeface="Symbol" pitchFamily="18" charset="2"/>
                            </a:rPr>
                          </m:ctrlPr>
                        </m:fPr>
                        <m:num>
                          <m:r>
                            <a:rPr lang="en-US" b="0" i="1" smtClean="0">
                              <a:latin typeface="Cambria Math" panose="02040503050406030204" pitchFamily="18" charset="0"/>
                              <a:sym typeface="Symbol" pitchFamily="18" charset="2"/>
                            </a:rPr>
                            <m:t>8</m:t>
                          </m:r>
                          <m:sSup>
                            <m:sSupPr>
                              <m:ctrlPr>
                                <a:rPr lang="en-US" b="0" i="1" smtClean="0">
                                  <a:latin typeface="Cambria Math" panose="02040503050406030204" pitchFamily="18" charset="0"/>
                                  <a:sym typeface="Symbol" pitchFamily="18" charset="2"/>
                                </a:rPr>
                              </m:ctrlPr>
                            </m:sSupPr>
                            <m:e>
                              <m:r>
                                <a:rPr lang="en-US" i="1">
                                  <a:latin typeface="Cambria Math" panose="02040503050406030204" pitchFamily="18" charset="0"/>
                                  <a:ea typeface="Cambria Math" panose="02040503050406030204" pitchFamily="18" charset="0"/>
                                  <a:sym typeface="Symbol" pitchFamily="18" charset="2"/>
                                </a:rPr>
                                <m:t>𝜋</m:t>
                              </m:r>
                              <m:r>
                                <a:rPr lang="en-US" i="1">
                                  <a:latin typeface="Cambria Math" panose="02040503050406030204" pitchFamily="18" charset="0"/>
                                  <a:ea typeface="Cambria Math" panose="02040503050406030204" pitchFamily="18" charset="0"/>
                                </a:rPr>
                                <m:t>𝓀</m:t>
                              </m:r>
                            </m:e>
                            <m:sup>
                              <m:r>
                                <a:rPr lang="en-US" b="0" i="1" smtClean="0">
                                  <a:latin typeface="Cambria Math" panose="02040503050406030204" pitchFamily="18" charset="0"/>
                                  <a:sym typeface="Symbol" pitchFamily="18" charset="2"/>
                                </a:rPr>
                                <m:t>4</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6</m:t>
                              </m:r>
                            </m:sup>
                          </m:sSup>
                        </m:num>
                        <m:den>
                          <m:r>
                            <a:rPr lang="en-US" b="0" i="1" smtClean="0">
                              <a:latin typeface="Cambria Math" panose="02040503050406030204" pitchFamily="18" charset="0"/>
                              <a:sym typeface="Symbol" pitchFamily="18" charset="2"/>
                            </a:rPr>
                            <m:t>3</m:t>
                          </m:r>
                        </m:den>
                      </m:f>
                      <m:sSup>
                        <m:sSupPr>
                          <m:ctrlPr>
                            <a:rPr lang="en-US" b="0" i="1" smtClean="0">
                              <a:latin typeface="Cambria Math" panose="02040503050406030204" pitchFamily="18" charset="0"/>
                              <a:sym typeface="Symbol" pitchFamily="18" charset="2"/>
                            </a:rPr>
                          </m:ctrlPr>
                        </m:sSupPr>
                        <m:e>
                          <m:d>
                            <m:dPr>
                              <m:begChr m:val="|"/>
                              <m:endChr m:val="|"/>
                              <m:ctrlPr>
                                <a:rPr lang="en-US" b="0" i="1" smtClean="0">
                                  <a:latin typeface="Cambria Math" panose="02040503050406030204" pitchFamily="18" charset="0"/>
                                  <a:sym typeface="Symbol" pitchFamily="18" charset="2"/>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acc>
                                        <m:accPr>
                                          <m:chr m:val="̃"/>
                                          <m:ctrlPr>
                                            <a:rPr lang="en-US" i="1" smtClean="0">
                                              <a:latin typeface="Cambria Math" panose="02040503050406030204" pitchFamily="18" charset="0"/>
                                              <a:ea typeface="Cambria Math" panose="02040503050406030204" pitchFamily="18" charset="0"/>
                                              <a:sym typeface="Symbol" pitchFamily="18" charset="2"/>
                                            </a:rPr>
                                          </m:ctrlPr>
                                        </m:accPr>
                                        <m:e>
                                          <m:r>
                                            <a:rPr lang="en-US" i="1">
                                              <a:latin typeface="Cambria Math" panose="02040503050406030204" pitchFamily="18" charset="0"/>
                                              <a:ea typeface="Cambria Math" panose="02040503050406030204" pitchFamily="18" charset="0"/>
                                            </a:rPr>
                                            <m:t>𝜀</m:t>
                                          </m:r>
                                        </m:e>
                                      </m:acc>
                                    </m:e>
                                    <m:sub>
                                      <m:r>
                                        <a:rPr lang="de-CH" b="0" i="1" smtClean="0">
                                          <a:latin typeface="Cambria Math" panose="02040503050406030204" pitchFamily="18" charset="0"/>
                                          <a:ea typeface="Cambria Math" panose="02040503050406030204" pitchFamily="18" charset="0"/>
                                        </a:rPr>
                                        <m:t>𝑀</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𝐷</m:t>
                                      </m:r>
                                    </m:sub>
                                  </m:sSub>
                                </m:num>
                                <m:den>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sym typeface="Symbol" pitchFamily="18" charset="2"/>
                                            </a:rPr>
                                          </m:ctrlPr>
                                        </m:accPr>
                                        <m:e>
                                          <m:r>
                                            <a:rPr lang="en-US" i="1">
                                              <a:latin typeface="Cambria Math" panose="02040503050406030204" pitchFamily="18" charset="0"/>
                                              <a:ea typeface="Cambria Math" panose="02040503050406030204" pitchFamily="18" charset="0"/>
                                            </a:rPr>
                                            <m:t>𝜀</m:t>
                                          </m:r>
                                        </m:e>
                                      </m:acc>
                                    </m:e>
                                    <m:sub>
                                      <m:r>
                                        <a:rPr lang="de-CH" i="1">
                                          <a:latin typeface="Cambria Math" panose="02040503050406030204" pitchFamily="18" charset="0"/>
                                          <a:ea typeface="Cambria Math" panose="02040503050406030204" pitchFamily="18" charset="0"/>
                                        </a:rPr>
                                        <m:t>𝑀</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𝐷</m:t>
                                      </m:r>
                                    </m:sub>
                                  </m:sSub>
                                </m:den>
                              </m:f>
                            </m:e>
                          </m:d>
                        </m:e>
                        <m:sup>
                          <m:r>
                            <a:rPr lang="en-US" b="0" i="1" smtClean="0">
                              <a:latin typeface="Cambria Math" panose="02040503050406030204" pitchFamily="18" charset="0"/>
                              <a:sym typeface="Symbol" pitchFamily="18" charset="2"/>
                            </a:rPr>
                            <m:t>2</m:t>
                          </m:r>
                        </m:sup>
                      </m:sSup>
                    </m:oMath>
                  </m:oMathPara>
                </a14:m>
                <a:endParaRPr lang="en-US" dirty="0"/>
              </a:p>
            </p:txBody>
          </p:sp>
        </mc:Choice>
        <mc:Fallback xmlns="">
          <p:sp>
            <p:nvSpPr>
              <p:cNvPr id="16" name="Rechteck 15"/>
              <p:cNvSpPr>
                <a:spLocks noRot="1" noChangeAspect="1" noMove="1" noResize="1" noEditPoints="1" noAdjustHandles="1" noChangeArrowheads="1" noChangeShapeType="1" noTextEdit="1"/>
              </p:cNvSpPr>
              <p:nvPr/>
            </p:nvSpPr>
            <p:spPr>
              <a:xfrm>
                <a:off x="394368" y="3862439"/>
                <a:ext cx="3090654" cy="763286"/>
              </a:xfrm>
              <a:prstGeom prst="rect">
                <a:avLst/>
              </a:prstGeom>
              <a:blipFill>
                <a:blip r:embed="rId4"/>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7" name="Rechteck 16"/>
              <p:cNvSpPr/>
              <p:nvPr/>
            </p:nvSpPr>
            <p:spPr>
              <a:xfrm>
                <a:off x="370306" y="5688713"/>
                <a:ext cx="7910094" cy="923330"/>
              </a:xfrm>
              <a:prstGeom prst="rect">
                <a:avLst/>
              </a:prstGeom>
            </p:spPr>
            <p:txBody>
              <a:bodyPr wrap="square">
                <a:spAutoFit/>
              </a:bodyPr>
              <a:lstStyle/>
              <a:p>
                <a:r>
                  <a:rPr lang="en-US" dirty="0">
                    <a:ea typeface="Cambria Math" panose="02040503050406030204" pitchFamily="18" charset="0"/>
                    <a:sym typeface="Symbol" pitchFamily="18" charset="2"/>
                  </a:rPr>
                  <a:t>One sees that the scattering scales with </a:t>
                </a:r>
                <a14:m>
                  <m:oMath xmlns:m="http://schemas.openxmlformats.org/officeDocument/2006/math">
                    <m:sSup>
                      <m:sSupPr>
                        <m:ctrlPr>
                          <a:rPr lang="en-US" i="1">
                            <a:latin typeface="Cambria Math" panose="02040503050406030204" pitchFamily="18" charset="0"/>
                            <a:sym typeface="Symbol" pitchFamily="18" charset="2"/>
                          </a:rPr>
                        </m:ctrlPr>
                      </m:sSupPr>
                      <m:e>
                        <m:r>
                          <a:rPr lang="en-US" b="0" i="1" smtClean="0">
                            <a:latin typeface="Cambria Math" panose="02040503050406030204" pitchFamily="18" charset="0"/>
                            <a:sym typeface="Symbol" pitchFamily="18" charset="2"/>
                          </a:rPr>
                          <m:t>𝑅</m:t>
                        </m:r>
                      </m:e>
                      <m:sup>
                        <m:r>
                          <a:rPr lang="en-US" b="0" i="1" smtClean="0">
                            <a:latin typeface="Cambria Math" panose="02040503050406030204" pitchFamily="18" charset="0"/>
                            <a:sym typeface="Symbol" pitchFamily="18" charset="2"/>
                          </a:rPr>
                          <m:t>6</m:t>
                        </m:r>
                      </m:sup>
                    </m:sSup>
                  </m:oMath>
                </a14:m>
                <a:r>
                  <a:rPr lang="en-US" dirty="0"/>
                  <a:t>, while the absorption process scales with </a:t>
                </a:r>
                <a14:m>
                  <m:oMath xmlns:m="http://schemas.openxmlformats.org/officeDocument/2006/math">
                    <m:sSup>
                      <m:sSupPr>
                        <m:ctrlPr>
                          <a:rPr lang="en-US" i="1">
                            <a:latin typeface="Cambria Math" panose="02040503050406030204" pitchFamily="18" charset="0"/>
                            <a:sym typeface="Symbol" pitchFamily="18" charset="2"/>
                          </a:rPr>
                        </m:ctrlPr>
                      </m:sSupPr>
                      <m:e>
                        <m:r>
                          <a:rPr lang="en-US" i="1">
                            <a:latin typeface="Cambria Math" panose="02040503050406030204" pitchFamily="18" charset="0"/>
                            <a:sym typeface="Symbol" pitchFamily="18" charset="2"/>
                          </a:rPr>
                          <m:t>𝑅</m:t>
                        </m:r>
                      </m:e>
                      <m:sup>
                        <m:r>
                          <a:rPr lang="en-US" b="0" i="1" smtClean="0">
                            <a:latin typeface="Cambria Math" panose="02040503050406030204" pitchFamily="18" charset="0"/>
                            <a:sym typeface="Symbol" pitchFamily="18" charset="2"/>
                          </a:rPr>
                          <m:t>3</m:t>
                        </m:r>
                      </m:sup>
                    </m:sSup>
                  </m:oMath>
                </a14:m>
                <a:r>
                  <a:rPr lang="en-US" dirty="0"/>
                  <a:t>. Therefore, for large particles scattering dominates, while for smaller particles, absorption prevails (see figure to the right).  </a:t>
                </a:r>
              </a:p>
            </p:txBody>
          </p:sp>
        </mc:Choice>
        <mc:Fallback xmlns="">
          <p:sp>
            <p:nvSpPr>
              <p:cNvPr id="17" name="Rechteck 16"/>
              <p:cNvSpPr>
                <a:spLocks noRot="1" noChangeAspect="1" noMove="1" noResize="1" noEditPoints="1" noAdjustHandles="1" noChangeArrowheads="1" noChangeShapeType="1" noTextEdit="1"/>
              </p:cNvSpPr>
              <p:nvPr/>
            </p:nvSpPr>
            <p:spPr>
              <a:xfrm>
                <a:off x="370306" y="5688713"/>
                <a:ext cx="7910094" cy="923330"/>
              </a:xfrm>
              <a:prstGeom prst="rect">
                <a:avLst/>
              </a:prstGeom>
              <a:blipFill>
                <a:blip r:embed="rId5"/>
                <a:stretch>
                  <a:fillRect l="-694" t="-3289" b="-9211"/>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8" name="Rechteck 17"/>
              <p:cNvSpPr/>
              <p:nvPr/>
            </p:nvSpPr>
            <p:spPr>
              <a:xfrm>
                <a:off x="394368" y="4809757"/>
                <a:ext cx="315381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sym typeface="Symbol" pitchFamily="18" charset="2"/>
                            </a:rPr>
                          </m:ctrlPr>
                        </m:sSubPr>
                        <m:e>
                          <m:r>
                            <a:rPr lang="en-US" i="1">
                              <a:latin typeface="Cambria Math" panose="02040503050406030204" pitchFamily="18" charset="0"/>
                              <a:ea typeface="Cambria Math" panose="02040503050406030204" pitchFamily="18" charset="0"/>
                              <a:sym typeface="Symbol" pitchFamily="18" charset="2"/>
                            </a:rPr>
                            <m:t>𝜎</m:t>
                          </m:r>
                        </m:e>
                        <m:sub>
                          <m:r>
                            <a:rPr lang="en-US" b="0" i="1" smtClean="0">
                              <a:latin typeface="Cambria Math" panose="02040503050406030204" pitchFamily="18" charset="0"/>
                              <a:sym typeface="Symbol" pitchFamily="18" charset="2"/>
                            </a:rPr>
                            <m:t>𝑎𝑏𝑠</m:t>
                          </m:r>
                        </m:sub>
                      </m:sSub>
                      <m:r>
                        <a:rPr lang="en-US" b="0" i="1" smtClean="0">
                          <a:latin typeface="Cambria Math" panose="02040503050406030204" pitchFamily="18" charset="0"/>
                          <a:sym typeface="Symbol" pitchFamily="18" charset="2"/>
                        </a:rPr>
                        <m:t>=</m:t>
                      </m:r>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𝓀</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𝐼𝑚</m:t>
                      </m:r>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sym typeface="Symbol" pitchFamily="18" charset="2"/>
                                        </a:rPr>
                                      </m:ctrlPr>
                                    </m:accPr>
                                    <m:e>
                                      <m:r>
                                        <a:rPr lang="en-US" i="1">
                                          <a:latin typeface="Cambria Math" panose="02040503050406030204" pitchFamily="18" charset="0"/>
                                          <a:ea typeface="Cambria Math" panose="02040503050406030204" pitchFamily="18" charset="0"/>
                                        </a:rPr>
                                        <m:t>𝜀</m:t>
                                      </m:r>
                                    </m:e>
                                  </m:acc>
                                </m:e>
                                <m:sub>
                                  <m:r>
                                    <a:rPr lang="de-CH" i="1">
                                      <a:latin typeface="Cambria Math" panose="02040503050406030204" pitchFamily="18" charset="0"/>
                                      <a:ea typeface="Cambria Math" panose="02040503050406030204" pitchFamily="18" charset="0"/>
                                    </a:rPr>
                                    <m:t>𝑀</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𝐷</m:t>
                                  </m:r>
                                </m:sub>
                              </m:sSub>
                            </m:num>
                            <m:den>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sym typeface="Symbol" pitchFamily="18" charset="2"/>
                                        </a:rPr>
                                      </m:ctrlPr>
                                    </m:accPr>
                                    <m:e>
                                      <m:r>
                                        <a:rPr lang="en-US" i="1">
                                          <a:latin typeface="Cambria Math" panose="02040503050406030204" pitchFamily="18" charset="0"/>
                                          <a:ea typeface="Cambria Math" panose="02040503050406030204" pitchFamily="18" charset="0"/>
                                        </a:rPr>
                                        <m:t>𝜀</m:t>
                                      </m:r>
                                    </m:e>
                                  </m:acc>
                                </m:e>
                                <m:sub>
                                  <m:r>
                                    <a:rPr lang="de-CH" i="1">
                                      <a:latin typeface="Cambria Math" panose="02040503050406030204" pitchFamily="18" charset="0"/>
                                      <a:ea typeface="Cambria Math" panose="02040503050406030204" pitchFamily="18" charset="0"/>
                                    </a:rPr>
                                    <m:t>𝑀</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𝐷</m:t>
                                  </m:r>
                                </m:sub>
                              </m:sSub>
                            </m:den>
                          </m:f>
                        </m:e>
                      </m:d>
                    </m:oMath>
                  </m:oMathPara>
                </a14:m>
                <a:endParaRPr lang="en-US" dirty="0"/>
              </a:p>
            </p:txBody>
          </p:sp>
        </mc:Choice>
        <mc:Fallback xmlns="">
          <p:sp>
            <p:nvSpPr>
              <p:cNvPr id="18" name="Rechteck 17"/>
              <p:cNvSpPr>
                <a:spLocks noRot="1" noChangeAspect="1" noMove="1" noResize="1" noEditPoints="1" noAdjustHandles="1" noChangeArrowheads="1" noChangeShapeType="1" noTextEdit="1"/>
              </p:cNvSpPr>
              <p:nvPr/>
            </p:nvSpPr>
            <p:spPr>
              <a:xfrm>
                <a:off x="394368" y="4809757"/>
                <a:ext cx="3153812" cy="714683"/>
              </a:xfrm>
              <a:prstGeom prst="rect">
                <a:avLst/>
              </a:prstGeom>
              <a:blipFill>
                <a:blip r:embed="rId6"/>
                <a:stretch>
                  <a:fillRect/>
                </a:stretch>
              </a:blipFill>
            </p:spPr>
            <p:txBody>
              <a:bodyPr/>
              <a:lstStyle/>
              <a:p>
                <a:r>
                  <a:rPr lang="de-CH">
                    <a:noFill/>
                  </a:rPr>
                  <a:t> </a:t>
                </a:r>
              </a:p>
            </p:txBody>
          </p:sp>
        </mc:Fallback>
      </mc:AlternateContent>
      <p:pic>
        <p:nvPicPr>
          <p:cNvPr id="4" name="Grafik 3"/>
          <p:cNvPicPr>
            <a:picLocks noChangeAspect="1"/>
          </p:cNvPicPr>
          <p:nvPr/>
        </p:nvPicPr>
        <p:blipFill>
          <a:blip r:embed="rId7"/>
          <a:stretch>
            <a:fillRect/>
          </a:stretch>
        </p:blipFill>
        <p:spPr>
          <a:xfrm>
            <a:off x="8280400" y="366450"/>
            <a:ext cx="3565672" cy="5887207"/>
          </a:xfrm>
          <a:prstGeom prst="rect">
            <a:avLst/>
          </a:prstGeom>
        </p:spPr>
      </p:pic>
      <p:sp>
        <p:nvSpPr>
          <p:cNvPr id="5" name="Rechteck 4"/>
          <p:cNvSpPr/>
          <p:nvPr/>
        </p:nvSpPr>
        <p:spPr>
          <a:xfrm>
            <a:off x="4325353" y="4231079"/>
            <a:ext cx="1874488" cy="369332"/>
          </a:xfrm>
          <a:prstGeom prst="rect">
            <a:avLst/>
          </a:prstGeom>
        </p:spPr>
        <p:txBody>
          <a:bodyPr wrap="none">
            <a:spAutoFit/>
          </a:bodyPr>
          <a:lstStyle/>
          <a:p>
            <a:r>
              <a:rPr lang="en-US" dirty="0"/>
              <a:t>sphere of radius R</a:t>
            </a:r>
          </a:p>
        </p:txBody>
      </p:sp>
    </p:spTree>
    <p:extLst>
      <p:ext uri="{BB962C8B-B14F-4D97-AF65-F5344CB8AC3E}">
        <p14:creationId xmlns:p14="http://schemas.microsoft.com/office/powerpoint/2010/main" val="3531172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 Box 9"/>
              <p:cNvSpPr txBox="1">
                <a:spLocks noChangeArrowheads="1"/>
              </p:cNvSpPr>
              <p:nvPr/>
            </p:nvSpPr>
            <p:spPr bwMode="auto">
              <a:xfrm>
                <a:off x="395536" y="557436"/>
                <a:ext cx="10749984" cy="16158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dirty="0">
                    <a:latin typeface="+mn-lt"/>
                    <a:sym typeface="Symbol" pitchFamily="18" charset="2"/>
                  </a:rPr>
                  <a:t>For spheroids with </a:t>
                </a:r>
                <a14:m>
                  <m:oMath xmlns:m="http://schemas.openxmlformats.org/officeDocument/2006/math">
                    <m:r>
                      <a:rPr lang="en-US" sz="1800" i="1">
                        <a:latin typeface="Cambria Math" panose="02040503050406030204" pitchFamily="18" charset="0"/>
                        <a:ea typeface="Cambria Math" panose="02040503050406030204" pitchFamily="18" charset="0"/>
                      </a:rPr>
                      <m:t>𝜆</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0.1 </m:t>
                    </m:r>
                    <m:r>
                      <a:rPr lang="en-US" sz="1800" i="1">
                        <a:latin typeface="Cambria Math" panose="02040503050406030204" pitchFamily="18" charset="0"/>
                        <a:ea typeface="Cambria Math" panose="02040503050406030204" pitchFamily="18" charset="0"/>
                      </a:rPr>
                      <m:t>𝑅</m:t>
                    </m:r>
                  </m:oMath>
                </a14:m>
                <a:r>
                  <a:rPr lang="en-US" sz="1800" dirty="0">
                    <a:latin typeface="+mn-lt"/>
                    <a:sym typeface="Symbol" pitchFamily="18" charset="2"/>
                  </a:rPr>
                  <a:t> Mie theory applies.  In the theories of Mie as well as </a:t>
                </a:r>
                <a:r>
                  <a:rPr lang="en-US" sz="1800" dirty="0" err="1">
                    <a:latin typeface="+mn-lt"/>
                    <a:sym typeface="Symbol" pitchFamily="18" charset="2"/>
                  </a:rPr>
                  <a:t>Gans</a:t>
                </a:r>
                <a:r>
                  <a:rPr lang="en-US" sz="1800" dirty="0">
                    <a:latin typeface="+mn-lt"/>
                    <a:sym typeface="Symbol" pitchFamily="18" charset="2"/>
                  </a:rPr>
                  <a:t> and </a:t>
                </a:r>
                <a:r>
                  <a:rPr lang="en-US" sz="1800" dirty="0" err="1">
                    <a:latin typeface="+mn-lt"/>
                    <a:sym typeface="Symbol" pitchFamily="18" charset="2"/>
                  </a:rPr>
                  <a:t>Happel</a:t>
                </a:r>
                <a:r>
                  <a:rPr lang="en-US" sz="1800" dirty="0">
                    <a:latin typeface="+mn-lt"/>
                    <a:sym typeface="Symbol" pitchFamily="18" charset="2"/>
                  </a:rPr>
                  <a:t>, spheroid particles are dispersed in a non absorbing medium. The optical constants are then found by solving Maxwell’s equations respecting the boundary conditions at the spherical particles, namely the continuity of the tangential electric and magnetic field, respectively. </a:t>
                </a:r>
              </a:p>
              <a:p>
                <a:pPr>
                  <a:spcBef>
                    <a:spcPct val="50000"/>
                  </a:spcBef>
                </a:pPr>
                <a:r>
                  <a:rPr lang="en-US" sz="1800" dirty="0">
                    <a:latin typeface="+mn-lt"/>
                    <a:sym typeface="Symbol" pitchFamily="18" charset="2"/>
                  </a:rPr>
                  <a:t>Unfortunately, the solutions of this problem are very complicated and will not be treated here.</a:t>
                </a:r>
              </a:p>
            </p:txBody>
          </p:sp>
        </mc:Choice>
        <mc:Fallback xmlns="">
          <p:sp>
            <p:nvSpPr>
              <p:cNvPr id="9" name="Text Box 9"/>
              <p:cNvSpPr txBox="1">
                <a:spLocks noRot="1" noChangeAspect="1" noMove="1" noResize="1" noEditPoints="1" noAdjustHandles="1" noChangeArrowheads="1" noChangeShapeType="1" noTextEdit="1"/>
              </p:cNvSpPr>
              <p:nvPr/>
            </p:nvSpPr>
            <p:spPr bwMode="auto">
              <a:xfrm>
                <a:off x="395536" y="557436"/>
                <a:ext cx="10749984" cy="1615827"/>
              </a:xfrm>
              <a:prstGeom prst="rect">
                <a:avLst/>
              </a:prstGeom>
              <a:blipFill>
                <a:blip r:embed="rId2"/>
                <a:stretch>
                  <a:fillRect l="-510" t="-1880" b="-488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4" name="Grafik 3"/>
          <p:cNvPicPr>
            <a:picLocks noChangeAspect="1"/>
          </p:cNvPicPr>
          <p:nvPr/>
        </p:nvPicPr>
        <p:blipFill>
          <a:blip r:embed="rId3"/>
          <a:stretch>
            <a:fillRect/>
          </a:stretch>
        </p:blipFill>
        <p:spPr>
          <a:xfrm>
            <a:off x="4944192" y="2259895"/>
            <a:ext cx="6870997" cy="4308068"/>
          </a:xfrm>
          <a:prstGeom prst="rect">
            <a:avLst/>
          </a:prstGeom>
        </p:spPr>
      </p:pic>
      <p:sp>
        <p:nvSpPr>
          <p:cNvPr id="5" name="Rechteck 4"/>
          <p:cNvSpPr/>
          <p:nvPr/>
        </p:nvSpPr>
        <p:spPr>
          <a:xfrm>
            <a:off x="395536" y="2639370"/>
            <a:ext cx="4468564" cy="3277820"/>
          </a:xfrm>
          <a:prstGeom prst="rect">
            <a:avLst/>
          </a:prstGeom>
        </p:spPr>
        <p:txBody>
          <a:bodyPr wrap="square">
            <a:spAutoFit/>
          </a:bodyPr>
          <a:lstStyle/>
          <a:p>
            <a:pPr>
              <a:spcBef>
                <a:spcPct val="50000"/>
              </a:spcBef>
            </a:pPr>
            <a:r>
              <a:rPr lang="en-US" dirty="0">
                <a:sym typeface="Symbol" pitchFamily="18" charset="2"/>
              </a:rPr>
              <a:t>Qualitatively, the resonance position of the scattering and absorption cross section depend both on the particle size and the dielectric constant of the surrounding dielectrics. </a:t>
            </a:r>
          </a:p>
          <a:p>
            <a:pPr>
              <a:spcBef>
                <a:spcPct val="50000"/>
              </a:spcBef>
            </a:pPr>
            <a:r>
              <a:rPr lang="en-US" dirty="0">
                <a:sym typeface="Symbol" pitchFamily="18" charset="2"/>
              </a:rPr>
              <a:t>To the right, experimental (full line) and simulated (Mie, dotted line) spectra of Ag and Sn nanoparticles of different sizes are given. We see that both, the size as well as the dielectric constant of the environment influence the scattering peak position. </a:t>
            </a:r>
          </a:p>
        </p:txBody>
      </p:sp>
      <p:sp>
        <p:nvSpPr>
          <p:cNvPr id="6" name="Textfeld 5"/>
          <p:cNvSpPr txBox="1"/>
          <p:nvPr/>
        </p:nvSpPr>
        <p:spPr>
          <a:xfrm>
            <a:off x="486539" y="6198631"/>
            <a:ext cx="4286558" cy="369332"/>
          </a:xfrm>
          <a:prstGeom prst="rect">
            <a:avLst/>
          </a:prstGeom>
          <a:noFill/>
        </p:spPr>
        <p:txBody>
          <a:bodyPr wrap="none" rtlCol="0">
            <a:spAutoFit/>
          </a:bodyPr>
          <a:lstStyle/>
          <a:p>
            <a:r>
              <a:rPr lang="en-US" dirty="0"/>
              <a:t>D. Gaspar et al., </a:t>
            </a:r>
            <a:r>
              <a:rPr lang="en-US" dirty="0" err="1"/>
              <a:t>Plasmonics</a:t>
            </a:r>
            <a:r>
              <a:rPr lang="en-US" dirty="0"/>
              <a:t>, 9, 1015, (2014)</a:t>
            </a:r>
          </a:p>
        </p:txBody>
      </p:sp>
    </p:spTree>
    <p:extLst>
      <p:ext uri="{BB962C8B-B14F-4D97-AF65-F5344CB8AC3E}">
        <p14:creationId xmlns:p14="http://schemas.microsoft.com/office/powerpoint/2010/main" val="14175650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1309</Words>
  <Application>Microsoft Office PowerPoint</Application>
  <PresentationFormat>Breitbild</PresentationFormat>
  <Paragraphs>97</Paragraphs>
  <Slides>13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13</vt:i4>
      </vt:variant>
    </vt:vector>
  </HeadingPairs>
  <TitlesOfParts>
    <vt:vector size="21" baseType="lpstr">
      <vt:lpstr>Arial</vt:lpstr>
      <vt:lpstr>Calibri</vt:lpstr>
      <vt:lpstr>Calibri Light</vt:lpstr>
      <vt:lpstr>Cambria Math</vt:lpstr>
      <vt:lpstr>Comic Sans MS</vt:lpstr>
      <vt:lpstr>Symbol</vt:lpstr>
      <vt:lpstr>Wingdings</vt:lpstr>
      <vt:lpstr>Office</vt:lpstr>
      <vt:lpstr>1.4.Plasmons, polaritons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Nüesch, Frank</dc:creator>
  <cp:lastModifiedBy>Nüesch, Frank</cp:lastModifiedBy>
  <cp:revision>244</cp:revision>
  <dcterms:created xsi:type="dcterms:W3CDTF">2022-01-03T13:17:35Z</dcterms:created>
  <dcterms:modified xsi:type="dcterms:W3CDTF">2025-02-24T20:51:18Z</dcterms:modified>
</cp:coreProperties>
</file>